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1"/>
  </p:sldMasterIdLst>
  <p:notesMasterIdLst>
    <p:notesMasterId r:id="rId14"/>
  </p:notesMasterIdLst>
  <p:handoutMasterIdLst>
    <p:handoutMasterId r:id="rId15"/>
  </p:handoutMasterIdLst>
  <p:sldIdLst>
    <p:sldId id="256" r:id="rId2"/>
    <p:sldId id="258" r:id="rId3"/>
    <p:sldId id="259" r:id="rId4"/>
    <p:sldId id="263" r:id="rId5"/>
    <p:sldId id="260" r:id="rId6"/>
    <p:sldId id="264" r:id="rId7"/>
    <p:sldId id="266" r:id="rId8"/>
    <p:sldId id="267" r:id="rId9"/>
    <p:sldId id="268" r:id="rId10"/>
    <p:sldId id="262" r:id="rId11"/>
    <p:sldId id="261" r:id="rId12"/>
    <p:sldId id="269" r:id="rId13"/>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FF"/>
    <a:srgbClr val="9DC3E6"/>
    <a:srgbClr val="44EC78"/>
    <a:srgbClr val="8FFFC2"/>
    <a:srgbClr val="9A96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33" autoAdjust="0"/>
    <p:restoredTop sz="94660"/>
  </p:normalViewPr>
  <p:slideViewPr>
    <p:cSldViewPr snapToGrid="0">
      <p:cViewPr varScale="1">
        <p:scale>
          <a:sx n="82" d="100"/>
          <a:sy n="82" d="100"/>
        </p:scale>
        <p:origin x="715" y="77"/>
      </p:cViewPr>
      <p:guideLst/>
    </p:cSldViewPr>
  </p:slideViewPr>
  <p:notesTextViewPr>
    <p:cViewPr>
      <p:scale>
        <a:sx n="3" d="2"/>
        <a:sy n="3" d="2"/>
      </p:scale>
      <p:origin x="0" y="0"/>
    </p:cViewPr>
  </p:notesTextViewPr>
  <p:notesViewPr>
    <p:cSldViewPr snapToGrid="0">
      <p:cViewPr varScale="1">
        <p:scale>
          <a:sx n="85" d="100"/>
          <a:sy n="85" d="100"/>
        </p:scale>
        <p:origin x="3734" y="5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8163" cy="469900"/>
          </a:xfrm>
          <a:prstGeom prst="rect">
            <a:avLst/>
          </a:prstGeom>
        </p:spPr>
        <p:txBody>
          <a:bodyPr vert="horz" lIns="91428" tIns="45715" rIns="91428" bIns="45715" rtlCol="0"/>
          <a:lstStyle>
            <a:lvl1pPr algn="l">
              <a:defRPr sz="1200"/>
            </a:lvl1pPr>
          </a:lstStyle>
          <a:p>
            <a:endParaRPr lang="en-US" dirty="0"/>
          </a:p>
        </p:txBody>
      </p:sp>
      <p:sp>
        <p:nvSpPr>
          <p:cNvPr id="3" name="Date Placeholder 2"/>
          <p:cNvSpPr>
            <a:spLocks noGrp="1"/>
          </p:cNvSpPr>
          <p:nvPr>
            <p:ph type="dt" sz="quarter" idx="1"/>
          </p:nvPr>
        </p:nvSpPr>
        <p:spPr>
          <a:xfrm>
            <a:off x="4022726" y="0"/>
            <a:ext cx="3078163" cy="469900"/>
          </a:xfrm>
          <a:prstGeom prst="rect">
            <a:avLst/>
          </a:prstGeom>
        </p:spPr>
        <p:txBody>
          <a:bodyPr vert="horz" lIns="91428" tIns="45715" rIns="91428" bIns="45715" rtlCol="0"/>
          <a:lstStyle>
            <a:lvl1pPr algn="r">
              <a:defRPr sz="1200"/>
            </a:lvl1pPr>
          </a:lstStyle>
          <a:p>
            <a:fld id="{3A473AA4-AB83-42FD-B2C8-6ABD6A58E5E7}" type="datetimeFigureOut">
              <a:rPr lang="en-US" smtClean="0"/>
              <a:t>11/10/2023</a:t>
            </a:fld>
            <a:endParaRPr lang="en-US" dirty="0"/>
          </a:p>
        </p:txBody>
      </p:sp>
      <p:sp>
        <p:nvSpPr>
          <p:cNvPr id="4" name="Footer Placeholder 3"/>
          <p:cNvSpPr>
            <a:spLocks noGrp="1"/>
          </p:cNvSpPr>
          <p:nvPr>
            <p:ph type="ftr" sz="quarter" idx="2"/>
          </p:nvPr>
        </p:nvSpPr>
        <p:spPr>
          <a:xfrm>
            <a:off x="1" y="8918576"/>
            <a:ext cx="3078163" cy="469900"/>
          </a:xfrm>
          <a:prstGeom prst="rect">
            <a:avLst/>
          </a:prstGeom>
        </p:spPr>
        <p:txBody>
          <a:bodyPr vert="horz" lIns="91428" tIns="45715" rIns="91428" bIns="45715"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2726" y="8918576"/>
            <a:ext cx="3078163" cy="469900"/>
          </a:xfrm>
          <a:prstGeom prst="rect">
            <a:avLst/>
          </a:prstGeom>
        </p:spPr>
        <p:txBody>
          <a:bodyPr vert="horz" lIns="91428" tIns="45715" rIns="91428" bIns="45715" rtlCol="0" anchor="b"/>
          <a:lstStyle>
            <a:lvl1pPr algn="r">
              <a:defRPr sz="1200"/>
            </a:lvl1pPr>
          </a:lstStyle>
          <a:p>
            <a:fld id="{7B1B696C-C74F-450E-91F5-0513B3B42AA1}" type="slidenum">
              <a:rPr lang="en-US" smtClean="0"/>
              <a:t>‹#›</a:t>
            </a:fld>
            <a:endParaRPr lang="en-US" dirty="0"/>
          </a:p>
        </p:txBody>
      </p:sp>
    </p:spTree>
    <p:extLst>
      <p:ext uri="{BB962C8B-B14F-4D97-AF65-F5344CB8AC3E}">
        <p14:creationId xmlns:p14="http://schemas.microsoft.com/office/powerpoint/2010/main" val="13648570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374" cy="470298"/>
          </a:xfrm>
          <a:prstGeom prst="rect">
            <a:avLst/>
          </a:prstGeom>
        </p:spPr>
        <p:txBody>
          <a:bodyPr vert="horz" lIns="86939" tIns="43469" rIns="86939" bIns="43469" rtlCol="0"/>
          <a:lstStyle>
            <a:lvl1pPr algn="l">
              <a:defRPr sz="1100"/>
            </a:lvl1pPr>
          </a:lstStyle>
          <a:p>
            <a:endParaRPr lang="en-US" dirty="0"/>
          </a:p>
        </p:txBody>
      </p:sp>
      <p:sp>
        <p:nvSpPr>
          <p:cNvPr id="3" name="Date Placeholder 2"/>
          <p:cNvSpPr>
            <a:spLocks noGrp="1"/>
          </p:cNvSpPr>
          <p:nvPr>
            <p:ph type="dt" idx="1"/>
          </p:nvPr>
        </p:nvSpPr>
        <p:spPr>
          <a:xfrm>
            <a:off x="4022515" y="0"/>
            <a:ext cx="3078374" cy="470298"/>
          </a:xfrm>
          <a:prstGeom prst="rect">
            <a:avLst/>
          </a:prstGeom>
        </p:spPr>
        <p:txBody>
          <a:bodyPr vert="horz" lIns="86939" tIns="43469" rIns="86939" bIns="43469" rtlCol="0"/>
          <a:lstStyle>
            <a:lvl1pPr algn="r">
              <a:defRPr sz="1100"/>
            </a:lvl1pPr>
          </a:lstStyle>
          <a:p>
            <a:fld id="{AAC7BEE6-AA40-4FA8-BCB0-473BD19A29BA}" type="datetimeFigureOut">
              <a:rPr lang="en-US" smtClean="0"/>
              <a:t>11/10/2023</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86939" tIns="43469" rIns="86939" bIns="43469" rtlCol="0" anchor="ctr"/>
          <a:lstStyle/>
          <a:p>
            <a:endParaRPr lang="en-US" dirty="0"/>
          </a:p>
        </p:txBody>
      </p:sp>
      <p:sp>
        <p:nvSpPr>
          <p:cNvPr id="5" name="Notes Placeholder 4"/>
          <p:cNvSpPr>
            <a:spLocks noGrp="1"/>
          </p:cNvSpPr>
          <p:nvPr>
            <p:ph type="body" sz="quarter" idx="3"/>
          </p:nvPr>
        </p:nvSpPr>
        <p:spPr>
          <a:xfrm>
            <a:off x="710883" y="4518059"/>
            <a:ext cx="5680711" cy="3696857"/>
          </a:xfrm>
          <a:prstGeom prst="rect">
            <a:avLst/>
          </a:prstGeom>
        </p:spPr>
        <p:txBody>
          <a:bodyPr vert="horz" lIns="86939" tIns="43469" rIns="86939" bIns="4346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178"/>
            <a:ext cx="3078374" cy="470297"/>
          </a:xfrm>
          <a:prstGeom prst="rect">
            <a:avLst/>
          </a:prstGeom>
        </p:spPr>
        <p:txBody>
          <a:bodyPr vert="horz" lIns="86939" tIns="43469" rIns="86939" bIns="43469" rtlCol="0" anchor="b"/>
          <a:lstStyle>
            <a:lvl1pPr algn="l">
              <a:defRPr sz="1100"/>
            </a:lvl1pPr>
          </a:lstStyle>
          <a:p>
            <a:endParaRPr lang="en-US" dirty="0"/>
          </a:p>
        </p:txBody>
      </p:sp>
      <p:sp>
        <p:nvSpPr>
          <p:cNvPr id="7" name="Slide Number Placeholder 6"/>
          <p:cNvSpPr>
            <a:spLocks noGrp="1"/>
          </p:cNvSpPr>
          <p:nvPr>
            <p:ph type="sldNum" sz="quarter" idx="5"/>
          </p:nvPr>
        </p:nvSpPr>
        <p:spPr>
          <a:xfrm>
            <a:off x="4022515" y="8918178"/>
            <a:ext cx="3078374" cy="470297"/>
          </a:xfrm>
          <a:prstGeom prst="rect">
            <a:avLst/>
          </a:prstGeom>
        </p:spPr>
        <p:txBody>
          <a:bodyPr vert="horz" lIns="86939" tIns="43469" rIns="86939" bIns="43469" rtlCol="0" anchor="b"/>
          <a:lstStyle>
            <a:lvl1pPr algn="r">
              <a:defRPr sz="1100"/>
            </a:lvl1pPr>
          </a:lstStyle>
          <a:p>
            <a:fld id="{2D24A4B4-C8EB-47AE-8D9D-14D718C843DB}" type="slidenum">
              <a:rPr lang="en-US" smtClean="0"/>
              <a:t>‹#›</a:t>
            </a:fld>
            <a:endParaRPr lang="en-US" dirty="0"/>
          </a:p>
        </p:txBody>
      </p:sp>
    </p:spTree>
    <p:extLst>
      <p:ext uri="{BB962C8B-B14F-4D97-AF65-F5344CB8AC3E}">
        <p14:creationId xmlns:p14="http://schemas.microsoft.com/office/powerpoint/2010/main" val="2673971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3904CC5-A2EF-4A2A-972A-BAB8A2EEC8F0}" type="datetime1">
              <a:rPr lang="en-US" smtClean="0"/>
              <a:t>11/10/2023</a:t>
            </a:fld>
            <a:endParaRPr lang="en-US" dirty="0"/>
          </a:p>
        </p:txBody>
      </p:sp>
      <p:sp>
        <p:nvSpPr>
          <p:cNvPr id="6" name="Slide Number Placeholder 5"/>
          <p:cNvSpPr>
            <a:spLocks noGrp="1"/>
          </p:cNvSpPr>
          <p:nvPr>
            <p:ph type="sldNum" sz="quarter" idx="12"/>
          </p:nvPr>
        </p:nvSpPr>
        <p:spPr/>
        <p:txBody>
          <a:bodyPr/>
          <a:lstStyle/>
          <a:p>
            <a:fld id="{FCF61269-FEFB-4E9F-9C3E-B85E81E8E383}" type="slidenum">
              <a:rPr lang="en-US" smtClean="0"/>
              <a:pPr/>
              <a:t>‹#›</a:t>
            </a:fld>
            <a:endParaRPr lang="en-US" dirty="0"/>
          </a:p>
        </p:txBody>
      </p:sp>
      <p:sp>
        <p:nvSpPr>
          <p:cNvPr id="8" name="Footer Placeholder 4"/>
          <p:cNvSpPr>
            <a:spLocks noGrp="1"/>
          </p:cNvSpPr>
          <p:nvPr>
            <p:ph type="ftr" sz="quarter" idx="3"/>
          </p:nvPr>
        </p:nvSpPr>
        <p:spPr>
          <a:xfrm>
            <a:off x="4038599" y="6356350"/>
            <a:ext cx="425873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ETICS presentation - SGS CEBEC 100 year event</a:t>
            </a:r>
            <a:endParaRPr lang="en-GB" dirty="0"/>
          </a:p>
        </p:txBody>
      </p:sp>
    </p:spTree>
    <p:extLst>
      <p:ext uri="{BB962C8B-B14F-4D97-AF65-F5344CB8AC3E}">
        <p14:creationId xmlns:p14="http://schemas.microsoft.com/office/powerpoint/2010/main" val="2235470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15209F-0408-4253-92E4-F21D0C63694C}" type="datetime1">
              <a:rPr lang="en-US" smtClean="0"/>
              <a:t>11/10/2023</a:t>
            </a:fld>
            <a:endParaRPr lang="en-US" dirty="0"/>
          </a:p>
        </p:txBody>
      </p:sp>
      <p:sp>
        <p:nvSpPr>
          <p:cNvPr id="6" name="Slide Number Placeholder 5"/>
          <p:cNvSpPr>
            <a:spLocks noGrp="1"/>
          </p:cNvSpPr>
          <p:nvPr>
            <p:ph type="sldNum" sz="quarter" idx="12"/>
          </p:nvPr>
        </p:nvSpPr>
        <p:spPr/>
        <p:txBody>
          <a:bodyPr/>
          <a:lstStyle/>
          <a:p>
            <a:fld id="{FCF61269-FEFB-4E9F-9C3E-B85E81E8E383}" type="slidenum">
              <a:rPr lang="en-US" smtClean="0"/>
              <a:pPr/>
              <a:t>‹#›</a:t>
            </a:fld>
            <a:endParaRPr lang="en-US" dirty="0"/>
          </a:p>
        </p:txBody>
      </p:sp>
      <p:sp>
        <p:nvSpPr>
          <p:cNvPr id="8" name="Footer Placeholder 4"/>
          <p:cNvSpPr>
            <a:spLocks noGrp="1"/>
          </p:cNvSpPr>
          <p:nvPr>
            <p:ph type="ftr" sz="quarter" idx="3"/>
          </p:nvPr>
        </p:nvSpPr>
        <p:spPr>
          <a:xfrm>
            <a:off x="4038599" y="6356350"/>
            <a:ext cx="425873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ETICS presentation - SGS CEBEC 100 year event</a:t>
            </a:r>
            <a:endParaRPr lang="en-GB" dirty="0"/>
          </a:p>
        </p:txBody>
      </p:sp>
    </p:spTree>
    <p:extLst>
      <p:ext uri="{BB962C8B-B14F-4D97-AF65-F5344CB8AC3E}">
        <p14:creationId xmlns:p14="http://schemas.microsoft.com/office/powerpoint/2010/main" val="313879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55A8FC-BB53-4936-AB88-548C6B5C360B}" type="datetime1">
              <a:rPr lang="en-US" smtClean="0"/>
              <a:t>11/10/2023</a:t>
            </a:fld>
            <a:endParaRPr lang="en-US" dirty="0"/>
          </a:p>
        </p:txBody>
      </p:sp>
      <p:sp>
        <p:nvSpPr>
          <p:cNvPr id="6" name="Slide Number Placeholder 5"/>
          <p:cNvSpPr>
            <a:spLocks noGrp="1"/>
          </p:cNvSpPr>
          <p:nvPr>
            <p:ph type="sldNum" sz="quarter" idx="12"/>
          </p:nvPr>
        </p:nvSpPr>
        <p:spPr/>
        <p:txBody>
          <a:bodyPr/>
          <a:lstStyle/>
          <a:p>
            <a:fld id="{FCF61269-FEFB-4E9F-9C3E-B85E81E8E383}" type="slidenum">
              <a:rPr lang="en-US" smtClean="0"/>
              <a:pPr/>
              <a:t>‹#›</a:t>
            </a:fld>
            <a:endParaRPr lang="en-US" dirty="0"/>
          </a:p>
        </p:txBody>
      </p:sp>
      <p:sp>
        <p:nvSpPr>
          <p:cNvPr id="7" name="Footer Placeholder 4"/>
          <p:cNvSpPr>
            <a:spLocks noGrp="1"/>
          </p:cNvSpPr>
          <p:nvPr>
            <p:ph type="ftr" sz="quarter" idx="3"/>
          </p:nvPr>
        </p:nvSpPr>
        <p:spPr>
          <a:xfrm>
            <a:off x="4038599" y="6356350"/>
            <a:ext cx="425873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ETICS presentation - SGS CEBEC 100 year event</a:t>
            </a:r>
            <a:endParaRPr lang="en-GB" dirty="0"/>
          </a:p>
        </p:txBody>
      </p:sp>
    </p:spTree>
    <p:extLst>
      <p:ext uri="{BB962C8B-B14F-4D97-AF65-F5344CB8AC3E}">
        <p14:creationId xmlns:p14="http://schemas.microsoft.com/office/powerpoint/2010/main" val="3863174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1" y="1092201"/>
            <a:ext cx="10515600" cy="4997452"/>
          </a:xfrm>
        </p:spPr>
        <p:txBody>
          <a:bodyPr>
            <a:normAutofit/>
          </a:bodyPr>
          <a:lstStyle>
            <a:lvl1pPr marL="0" indent="0">
              <a:buNone/>
              <a:defRPr sz="16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2"/>
          </p:nvPr>
        </p:nvSpPr>
        <p:spPr>
          <a:xfrm>
            <a:off x="838201" y="6356354"/>
            <a:ext cx="132926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B7D107-E499-416A-A439-BC43976FA088}" type="datetime1">
              <a:rPr lang="en-US" smtClean="0"/>
              <a:t>11/10/2023</a:t>
            </a:fld>
            <a:endParaRPr lang="en-US" dirty="0"/>
          </a:p>
        </p:txBody>
      </p:sp>
      <p:sp>
        <p:nvSpPr>
          <p:cNvPr id="9"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F61269-FEFB-4E9F-9C3E-B85E81E8E383}" type="slidenum">
              <a:rPr lang="en-US" smtClean="0"/>
              <a:pPr/>
              <a:t>‹#›</a:t>
            </a:fld>
            <a:r>
              <a:rPr lang="en-US" dirty="0"/>
              <a:t> of (</a:t>
            </a:r>
            <a:r>
              <a:rPr lang="en-US" sz="800" i="1" dirty="0"/>
              <a:t>last page nr</a:t>
            </a:r>
            <a:r>
              <a:rPr lang="en-US" dirty="0"/>
              <a:t>)</a:t>
            </a:r>
          </a:p>
        </p:txBody>
      </p:sp>
      <p:sp>
        <p:nvSpPr>
          <p:cNvPr id="11" name="Title 1"/>
          <p:cNvSpPr>
            <a:spLocks noGrp="1"/>
          </p:cNvSpPr>
          <p:nvPr>
            <p:ph type="title"/>
          </p:nvPr>
        </p:nvSpPr>
        <p:spPr>
          <a:xfrm>
            <a:off x="831852" y="92313"/>
            <a:ext cx="9291405" cy="720000"/>
          </a:xfrm>
        </p:spPr>
        <p:txBody>
          <a:bodyPr>
            <a:normAutofit/>
          </a:bodyPr>
          <a:lstStyle>
            <a:lvl1pPr>
              <a:defRPr sz="2800">
                <a:latin typeface="Arial" panose="020B0604020202020204" pitchFamily="34" charset="0"/>
                <a:cs typeface="Arial" panose="020B0604020202020204" pitchFamily="34" charset="0"/>
              </a:defRPr>
            </a:lvl1pPr>
          </a:lstStyle>
          <a:p>
            <a:r>
              <a:rPr lang="en-US"/>
              <a:t>Click to edit Master title style</a:t>
            </a:r>
          </a:p>
        </p:txBody>
      </p:sp>
      <p:sp>
        <p:nvSpPr>
          <p:cNvPr id="10" name="Footer Placeholder 4"/>
          <p:cNvSpPr>
            <a:spLocks noGrp="1"/>
          </p:cNvSpPr>
          <p:nvPr>
            <p:ph type="ftr" sz="quarter" idx="3"/>
          </p:nvPr>
        </p:nvSpPr>
        <p:spPr>
          <a:xfrm>
            <a:off x="4038599" y="6356350"/>
            <a:ext cx="425873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ETICS presentation - SGS CEBEC 100 year event</a:t>
            </a:r>
            <a:endParaRPr lang="en-GB" dirty="0"/>
          </a:p>
        </p:txBody>
      </p:sp>
    </p:spTree>
    <p:extLst>
      <p:ext uri="{BB962C8B-B14F-4D97-AF65-F5344CB8AC3E}">
        <p14:creationId xmlns:p14="http://schemas.microsoft.com/office/powerpoint/2010/main" val="25871041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113895"/>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057403"/>
            <a:ext cx="5157787" cy="413226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113895"/>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057403"/>
            <a:ext cx="5183188" cy="413226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3"/>
          <p:cNvSpPr>
            <a:spLocks noGrp="1"/>
          </p:cNvSpPr>
          <p:nvPr>
            <p:ph type="dt" sz="half" idx="10"/>
          </p:nvPr>
        </p:nvSpPr>
        <p:spPr>
          <a:xfrm>
            <a:off x="838201" y="6356354"/>
            <a:ext cx="132926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6A52E3-2B0B-4086-BA3A-49B238E10FA8}" type="datetime1">
              <a:rPr lang="en-US" smtClean="0"/>
              <a:t>11/10/2023</a:t>
            </a:fld>
            <a:endParaRPr lang="en-US" dirty="0"/>
          </a:p>
        </p:txBody>
      </p:sp>
      <p:sp>
        <p:nvSpPr>
          <p:cNvPr id="15" name="Slide Number Placeholder 5"/>
          <p:cNvSpPr>
            <a:spLocks noGrp="1"/>
          </p:cNvSpPr>
          <p:nvPr>
            <p:ph type="sldNum" sz="quarter" idx="12"/>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F61269-FEFB-4E9F-9C3E-B85E81E8E383}" type="slidenum">
              <a:rPr lang="en-US" smtClean="0"/>
              <a:pPr/>
              <a:t>‹#›</a:t>
            </a:fld>
            <a:endParaRPr lang="en-US" dirty="0"/>
          </a:p>
        </p:txBody>
      </p:sp>
      <p:sp>
        <p:nvSpPr>
          <p:cNvPr id="10" name="Title 1"/>
          <p:cNvSpPr>
            <a:spLocks noGrp="1"/>
          </p:cNvSpPr>
          <p:nvPr>
            <p:ph type="title"/>
          </p:nvPr>
        </p:nvSpPr>
        <p:spPr>
          <a:xfrm>
            <a:off x="838202" y="92313"/>
            <a:ext cx="9285055" cy="720000"/>
          </a:xfrm>
        </p:spPr>
        <p:txBody>
          <a:bodyPr>
            <a:normAutofit/>
          </a:bodyPr>
          <a:lstStyle>
            <a:lvl1pPr>
              <a:defRPr sz="2800">
                <a:latin typeface="Arial" panose="020B0604020202020204" pitchFamily="34" charset="0"/>
                <a:cs typeface="Arial" panose="020B0604020202020204" pitchFamily="34" charset="0"/>
              </a:defRPr>
            </a:lvl1pPr>
          </a:lstStyle>
          <a:p>
            <a:r>
              <a:rPr lang="en-US"/>
              <a:t>Click to edit Master title style</a:t>
            </a:r>
          </a:p>
        </p:txBody>
      </p:sp>
      <p:sp>
        <p:nvSpPr>
          <p:cNvPr id="11" name="Footer Placeholder 4"/>
          <p:cNvSpPr>
            <a:spLocks noGrp="1"/>
          </p:cNvSpPr>
          <p:nvPr>
            <p:ph type="ftr" sz="quarter" idx="13"/>
          </p:nvPr>
        </p:nvSpPr>
        <p:spPr>
          <a:xfrm>
            <a:off x="4038599" y="6356350"/>
            <a:ext cx="425873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ETICS presentation - SGS CEBEC 100 year event</a:t>
            </a:r>
            <a:endParaRPr lang="en-GB" dirty="0"/>
          </a:p>
        </p:txBody>
      </p:sp>
    </p:spTree>
    <p:extLst>
      <p:ext uri="{BB962C8B-B14F-4D97-AF65-F5344CB8AC3E}">
        <p14:creationId xmlns:p14="http://schemas.microsoft.com/office/powerpoint/2010/main" val="2921668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ENEC">
    <p:spTree>
      <p:nvGrpSpPr>
        <p:cNvPr id="1" name=""/>
        <p:cNvGrpSpPr/>
        <p:nvPr/>
      </p:nvGrpSpPr>
      <p:grpSpPr>
        <a:xfrm>
          <a:off x="0" y="0"/>
          <a:ext cx="0" cy="0"/>
          <a:chOff x="0" y="0"/>
          <a:chExt cx="0" cy="0"/>
        </a:xfrm>
      </p:grpSpPr>
      <p:sp>
        <p:nvSpPr>
          <p:cNvPr id="2" name="Title 1"/>
          <p:cNvSpPr>
            <a:spLocks noGrp="1"/>
          </p:cNvSpPr>
          <p:nvPr>
            <p:ph type="title"/>
          </p:nvPr>
        </p:nvSpPr>
        <p:spPr>
          <a:xfrm>
            <a:off x="1680000" y="92314"/>
            <a:ext cx="8610600" cy="720000"/>
          </a:xfrm>
        </p:spPr>
        <p:txBody>
          <a:bodyPr>
            <a:noAutofit/>
          </a:bodyPr>
          <a:lstStyle>
            <a:lvl1pPr>
              <a:defRPr sz="2800">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p>
            <a:fld id="{CD1F9374-FB38-40E5-B802-B82E4AA737FD}" type="datetime1">
              <a:rPr lang="en-US" smtClean="0"/>
              <a:t>11/10/2023</a:t>
            </a:fld>
            <a:endParaRPr lang="en-US" dirty="0"/>
          </a:p>
        </p:txBody>
      </p:sp>
      <p:sp>
        <p:nvSpPr>
          <p:cNvPr id="5" name="Slide Number Placeholder 4"/>
          <p:cNvSpPr>
            <a:spLocks noGrp="1"/>
          </p:cNvSpPr>
          <p:nvPr>
            <p:ph type="sldNum" sz="quarter" idx="12"/>
          </p:nvPr>
        </p:nvSpPr>
        <p:spPr/>
        <p:txBody>
          <a:bodyPr/>
          <a:lstStyle/>
          <a:p>
            <a:fld id="{FCF61269-FEFB-4E9F-9C3E-B85E81E8E383}" type="slidenum">
              <a:rPr lang="en-US" smtClean="0"/>
              <a:pPr/>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3954" y="92314"/>
            <a:ext cx="1428493" cy="722540"/>
          </a:xfrm>
          <a:prstGeom prst="rect">
            <a:avLst/>
          </a:prstGeom>
        </p:spPr>
      </p:pic>
      <p:sp>
        <p:nvSpPr>
          <p:cNvPr id="7" name="Footer Placeholder 4"/>
          <p:cNvSpPr>
            <a:spLocks noGrp="1"/>
          </p:cNvSpPr>
          <p:nvPr>
            <p:ph type="ftr" sz="quarter" idx="3"/>
          </p:nvPr>
        </p:nvSpPr>
        <p:spPr>
          <a:xfrm>
            <a:off x="4038599" y="6356350"/>
            <a:ext cx="425873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ETICS presentation - SGS CEBEC 100 year event</a:t>
            </a:r>
            <a:endParaRPr lang="en-GB" dirty="0"/>
          </a:p>
        </p:txBody>
      </p:sp>
    </p:spTree>
    <p:extLst>
      <p:ext uri="{BB962C8B-B14F-4D97-AF65-F5344CB8AC3E}">
        <p14:creationId xmlns:p14="http://schemas.microsoft.com/office/powerpoint/2010/main" val="1033454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ENEC PLUS">
    <p:spTree>
      <p:nvGrpSpPr>
        <p:cNvPr id="1" name=""/>
        <p:cNvGrpSpPr/>
        <p:nvPr/>
      </p:nvGrpSpPr>
      <p:grpSpPr>
        <a:xfrm>
          <a:off x="0" y="0"/>
          <a:ext cx="0" cy="0"/>
          <a:chOff x="0" y="0"/>
          <a:chExt cx="0" cy="0"/>
        </a:xfrm>
      </p:grpSpPr>
      <p:sp>
        <p:nvSpPr>
          <p:cNvPr id="2" name="Title 1"/>
          <p:cNvSpPr>
            <a:spLocks noGrp="1"/>
          </p:cNvSpPr>
          <p:nvPr>
            <p:ph type="title"/>
          </p:nvPr>
        </p:nvSpPr>
        <p:spPr>
          <a:xfrm>
            <a:off x="1680002" y="92313"/>
            <a:ext cx="8443255" cy="722547"/>
          </a:xfrm>
        </p:spPr>
        <p:txBody>
          <a:bodyPr>
            <a:normAutofit/>
          </a:bodyPr>
          <a:lstStyle>
            <a:lvl1pPr>
              <a:defRPr sz="2800">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p>
            <a:fld id="{2EA17D1F-40B4-440A-9EE1-0062D01066D4}" type="datetime1">
              <a:rPr lang="en-US" smtClean="0"/>
              <a:t>11/10/2023</a:t>
            </a:fld>
            <a:endParaRPr lang="en-US" dirty="0"/>
          </a:p>
        </p:txBody>
      </p:sp>
      <p:sp>
        <p:nvSpPr>
          <p:cNvPr id="5" name="Slide Number Placeholder 4"/>
          <p:cNvSpPr>
            <a:spLocks noGrp="1"/>
          </p:cNvSpPr>
          <p:nvPr>
            <p:ph type="sldNum" sz="quarter" idx="12"/>
          </p:nvPr>
        </p:nvSpPr>
        <p:spPr/>
        <p:txBody>
          <a:bodyPr/>
          <a:lstStyle/>
          <a:p>
            <a:fld id="{FCF61269-FEFB-4E9F-9C3E-B85E81E8E383}" type="slidenum">
              <a:rPr lang="en-US" smtClean="0"/>
              <a:pPr/>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0541" y="92313"/>
            <a:ext cx="981559" cy="722547"/>
          </a:xfrm>
          <a:prstGeom prst="rect">
            <a:avLst/>
          </a:prstGeom>
        </p:spPr>
      </p:pic>
      <p:sp>
        <p:nvSpPr>
          <p:cNvPr id="7" name="Footer Placeholder 4"/>
          <p:cNvSpPr>
            <a:spLocks noGrp="1"/>
          </p:cNvSpPr>
          <p:nvPr>
            <p:ph type="ftr" sz="quarter" idx="3"/>
          </p:nvPr>
        </p:nvSpPr>
        <p:spPr>
          <a:xfrm>
            <a:off x="4038599" y="6356350"/>
            <a:ext cx="425873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ETICS presentation - SGS CEBEC 100 year event</a:t>
            </a:r>
            <a:endParaRPr lang="en-GB" dirty="0"/>
          </a:p>
        </p:txBody>
      </p:sp>
    </p:spTree>
    <p:extLst>
      <p:ext uri="{BB962C8B-B14F-4D97-AF65-F5344CB8AC3E}">
        <p14:creationId xmlns:p14="http://schemas.microsoft.com/office/powerpoint/2010/main" val="33085600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CC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7DB6A93-C91B-4918-BC1A-C88EB071E6E0}" type="datetime1">
              <a:rPr lang="en-US" smtClean="0"/>
              <a:t>11/10/2023</a:t>
            </a:fld>
            <a:endParaRPr lang="en-US" dirty="0"/>
          </a:p>
        </p:txBody>
      </p:sp>
      <p:sp>
        <p:nvSpPr>
          <p:cNvPr id="5" name="Slide Number Placeholder 4"/>
          <p:cNvSpPr>
            <a:spLocks noGrp="1"/>
          </p:cNvSpPr>
          <p:nvPr>
            <p:ph type="sldNum" sz="quarter" idx="12"/>
          </p:nvPr>
        </p:nvSpPr>
        <p:spPr/>
        <p:txBody>
          <a:bodyPr/>
          <a:lstStyle/>
          <a:p>
            <a:fld id="{FCF61269-FEFB-4E9F-9C3E-B85E81E8E383}" type="slidenum">
              <a:rPr lang="en-US" smtClean="0"/>
              <a:pPr/>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4235" y="273416"/>
            <a:ext cx="1440000" cy="358270"/>
          </a:xfrm>
          <a:prstGeom prst="rect">
            <a:avLst/>
          </a:prstGeom>
        </p:spPr>
      </p:pic>
      <p:sp>
        <p:nvSpPr>
          <p:cNvPr id="7" name="Title 1"/>
          <p:cNvSpPr>
            <a:spLocks noGrp="1"/>
          </p:cNvSpPr>
          <p:nvPr>
            <p:ph type="title"/>
          </p:nvPr>
        </p:nvSpPr>
        <p:spPr>
          <a:xfrm>
            <a:off x="1680002" y="92313"/>
            <a:ext cx="8443255" cy="720000"/>
          </a:xfrm>
        </p:spPr>
        <p:txBody>
          <a:bodyPr>
            <a:normAutofit/>
          </a:bodyPr>
          <a:lstStyle>
            <a:lvl1pPr>
              <a:defRPr sz="2800">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4"/>
          <p:cNvSpPr>
            <a:spLocks noGrp="1"/>
          </p:cNvSpPr>
          <p:nvPr>
            <p:ph type="ftr" sz="quarter" idx="3"/>
          </p:nvPr>
        </p:nvSpPr>
        <p:spPr>
          <a:xfrm>
            <a:off x="4038599" y="6356350"/>
            <a:ext cx="425873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ETICS presentation - SGS CEBEC 100 year event</a:t>
            </a:r>
            <a:endParaRPr lang="en-GB" dirty="0"/>
          </a:p>
        </p:txBody>
      </p:sp>
    </p:spTree>
    <p:extLst>
      <p:ext uri="{BB962C8B-B14F-4D97-AF65-F5344CB8AC3E}">
        <p14:creationId xmlns:p14="http://schemas.microsoft.com/office/powerpoint/2010/main" val="2620259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HAR">
    <p:spTree>
      <p:nvGrpSpPr>
        <p:cNvPr id="1" name=""/>
        <p:cNvGrpSpPr/>
        <p:nvPr/>
      </p:nvGrpSpPr>
      <p:grpSpPr>
        <a:xfrm>
          <a:off x="0" y="0"/>
          <a:ext cx="0" cy="0"/>
          <a:chOff x="0" y="0"/>
          <a:chExt cx="0" cy="0"/>
        </a:xfrm>
      </p:grpSpPr>
      <p:sp>
        <p:nvSpPr>
          <p:cNvPr id="2" name="Title 1"/>
          <p:cNvSpPr>
            <a:spLocks noGrp="1"/>
          </p:cNvSpPr>
          <p:nvPr>
            <p:ph type="title"/>
          </p:nvPr>
        </p:nvSpPr>
        <p:spPr>
          <a:xfrm>
            <a:off x="1680002" y="92313"/>
            <a:ext cx="8443255" cy="720000"/>
          </a:xfrm>
        </p:spPr>
        <p:txBody>
          <a:bodyPr>
            <a:normAutofit/>
          </a:bodyPr>
          <a:lstStyle>
            <a:lvl1pPr>
              <a:defRPr sz="2800">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p>
            <a:fld id="{07451899-8F2D-4484-8B63-8019D34FC077}" type="datetime1">
              <a:rPr lang="en-US" smtClean="0"/>
              <a:t>11/10/2023</a:t>
            </a:fld>
            <a:endParaRPr lang="en-US" dirty="0"/>
          </a:p>
        </p:txBody>
      </p:sp>
      <p:sp>
        <p:nvSpPr>
          <p:cNvPr id="5" name="Slide Number Placeholder 4"/>
          <p:cNvSpPr>
            <a:spLocks noGrp="1"/>
          </p:cNvSpPr>
          <p:nvPr>
            <p:ph type="sldNum" sz="quarter" idx="12"/>
          </p:nvPr>
        </p:nvSpPr>
        <p:spPr/>
        <p:txBody>
          <a:bodyPr/>
          <a:lstStyle/>
          <a:p>
            <a:fld id="{FCF61269-FEFB-4E9F-9C3E-B85E81E8E383}" type="slidenum">
              <a:rPr lang="en-US" smtClean="0"/>
              <a:pPr/>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8399" y="92313"/>
            <a:ext cx="960000" cy="720000"/>
          </a:xfrm>
          <a:prstGeom prst="rect">
            <a:avLst/>
          </a:prstGeom>
        </p:spPr>
      </p:pic>
      <p:sp>
        <p:nvSpPr>
          <p:cNvPr id="7" name="Footer Placeholder 4"/>
          <p:cNvSpPr>
            <a:spLocks noGrp="1"/>
          </p:cNvSpPr>
          <p:nvPr>
            <p:ph type="ftr" sz="quarter" idx="3"/>
          </p:nvPr>
        </p:nvSpPr>
        <p:spPr>
          <a:xfrm>
            <a:off x="4038599" y="6356350"/>
            <a:ext cx="425873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ETICS presentation - SGS CEBEC 100 year event</a:t>
            </a:r>
            <a:endParaRPr lang="en-GB" dirty="0"/>
          </a:p>
        </p:txBody>
      </p:sp>
    </p:spTree>
    <p:extLst>
      <p:ext uri="{BB962C8B-B14F-4D97-AF65-F5344CB8AC3E}">
        <p14:creationId xmlns:p14="http://schemas.microsoft.com/office/powerpoint/2010/main" val="6622804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HAR">
    <p:spTree>
      <p:nvGrpSpPr>
        <p:cNvPr id="1" name=""/>
        <p:cNvGrpSpPr/>
        <p:nvPr/>
      </p:nvGrpSpPr>
      <p:grpSpPr>
        <a:xfrm>
          <a:off x="0" y="0"/>
          <a:ext cx="0" cy="0"/>
          <a:chOff x="0" y="0"/>
          <a:chExt cx="0" cy="0"/>
        </a:xfrm>
      </p:grpSpPr>
      <p:sp>
        <p:nvSpPr>
          <p:cNvPr id="2" name="Title 1"/>
          <p:cNvSpPr>
            <a:spLocks noGrp="1"/>
          </p:cNvSpPr>
          <p:nvPr>
            <p:ph type="title"/>
          </p:nvPr>
        </p:nvSpPr>
        <p:spPr>
          <a:xfrm>
            <a:off x="1680002" y="92313"/>
            <a:ext cx="8443255" cy="720000"/>
          </a:xfrm>
        </p:spPr>
        <p:txBody>
          <a:bodyPr>
            <a:normAutofit/>
          </a:bodyPr>
          <a:lstStyle>
            <a:lvl1pPr>
              <a:defRPr sz="2800">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p>
            <a:fld id="{0295B824-F650-444A-9DE0-C76F9DE8EB15}" type="datetime1">
              <a:rPr lang="en-US" smtClean="0"/>
              <a:t>11/10/2023</a:t>
            </a:fld>
            <a:endParaRPr lang="en-US" dirty="0"/>
          </a:p>
        </p:txBody>
      </p:sp>
      <p:sp>
        <p:nvSpPr>
          <p:cNvPr id="5" name="Slide Number Placeholder 4"/>
          <p:cNvSpPr>
            <a:spLocks noGrp="1"/>
          </p:cNvSpPr>
          <p:nvPr>
            <p:ph type="sldNum" sz="quarter" idx="12"/>
          </p:nvPr>
        </p:nvSpPr>
        <p:spPr/>
        <p:txBody>
          <a:bodyPr/>
          <a:lstStyle/>
          <a:p>
            <a:fld id="{FCF61269-FEFB-4E9F-9C3E-B85E81E8E383}" type="slidenum">
              <a:rPr lang="en-US" smtClean="0"/>
              <a:pPr/>
              <a:t>‹#›</a:t>
            </a:fld>
            <a:endParaRPr lang="en-US" dirty="0"/>
          </a:p>
        </p:txBody>
      </p:sp>
      <p:sp>
        <p:nvSpPr>
          <p:cNvPr id="7" name="Footer Placeholder 4"/>
          <p:cNvSpPr>
            <a:spLocks noGrp="1"/>
          </p:cNvSpPr>
          <p:nvPr>
            <p:ph type="ftr" sz="quarter" idx="3"/>
          </p:nvPr>
        </p:nvSpPr>
        <p:spPr>
          <a:xfrm>
            <a:off x="4038599" y="6356350"/>
            <a:ext cx="425873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ETICS presentation - SGS CEBEC 100 year event</a:t>
            </a:r>
            <a:endParaRPr lang="en-GB" dirty="0"/>
          </a:p>
        </p:txBody>
      </p:sp>
      <p:pic>
        <p:nvPicPr>
          <p:cNvPr id="8" name="Picture 7" descr="Icon&#10;&#10;Description automatically generated">
            <a:extLst>
              <a:ext uri="{FF2B5EF4-FFF2-40B4-BE49-F238E27FC236}">
                <a16:creationId xmlns:a16="http://schemas.microsoft.com/office/drawing/2014/main" id="{83E4D18D-F219-44C8-9197-2853417164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7654" y="92312"/>
            <a:ext cx="757903" cy="684000"/>
          </a:xfrm>
          <a:prstGeom prst="rect">
            <a:avLst/>
          </a:prstGeom>
        </p:spPr>
      </p:pic>
    </p:spTree>
    <p:extLst>
      <p:ext uri="{BB962C8B-B14F-4D97-AF65-F5344CB8AC3E}">
        <p14:creationId xmlns:p14="http://schemas.microsoft.com/office/powerpoint/2010/main" val="14475929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HAR">
    <p:spTree>
      <p:nvGrpSpPr>
        <p:cNvPr id="1" name=""/>
        <p:cNvGrpSpPr/>
        <p:nvPr/>
      </p:nvGrpSpPr>
      <p:grpSpPr>
        <a:xfrm>
          <a:off x="0" y="0"/>
          <a:ext cx="0" cy="0"/>
          <a:chOff x="0" y="0"/>
          <a:chExt cx="0" cy="0"/>
        </a:xfrm>
      </p:grpSpPr>
      <p:sp>
        <p:nvSpPr>
          <p:cNvPr id="2" name="Title 1"/>
          <p:cNvSpPr>
            <a:spLocks noGrp="1"/>
          </p:cNvSpPr>
          <p:nvPr>
            <p:ph type="title"/>
          </p:nvPr>
        </p:nvSpPr>
        <p:spPr>
          <a:xfrm>
            <a:off x="1680002" y="92313"/>
            <a:ext cx="8443255" cy="720000"/>
          </a:xfrm>
        </p:spPr>
        <p:txBody>
          <a:bodyPr>
            <a:normAutofit/>
          </a:bodyPr>
          <a:lstStyle>
            <a:lvl1pPr>
              <a:defRPr sz="2800">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p>
            <a:fld id="{2E57D82A-B501-4DB6-9E04-1A50A3CD3B29}" type="datetime1">
              <a:rPr lang="en-US" smtClean="0"/>
              <a:t>11/10/2023</a:t>
            </a:fld>
            <a:endParaRPr lang="en-US" dirty="0"/>
          </a:p>
        </p:txBody>
      </p:sp>
      <p:sp>
        <p:nvSpPr>
          <p:cNvPr id="5" name="Slide Number Placeholder 4"/>
          <p:cNvSpPr>
            <a:spLocks noGrp="1"/>
          </p:cNvSpPr>
          <p:nvPr>
            <p:ph type="sldNum" sz="quarter" idx="12"/>
          </p:nvPr>
        </p:nvSpPr>
        <p:spPr/>
        <p:txBody>
          <a:bodyPr/>
          <a:lstStyle/>
          <a:p>
            <a:fld id="{FCF61269-FEFB-4E9F-9C3E-B85E81E8E383}" type="slidenum">
              <a:rPr lang="en-US" smtClean="0"/>
              <a:pPr/>
              <a:t>‹#›</a:t>
            </a:fld>
            <a:endParaRPr lang="en-US" dirty="0"/>
          </a:p>
        </p:txBody>
      </p:sp>
      <p:sp>
        <p:nvSpPr>
          <p:cNvPr id="7" name="Footer Placeholder 4"/>
          <p:cNvSpPr>
            <a:spLocks noGrp="1"/>
          </p:cNvSpPr>
          <p:nvPr>
            <p:ph type="ftr" sz="quarter" idx="3"/>
          </p:nvPr>
        </p:nvSpPr>
        <p:spPr>
          <a:xfrm>
            <a:off x="4038599" y="6356350"/>
            <a:ext cx="425873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ETICS presentation - SGS CEBEC 100 year event</a:t>
            </a:r>
            <a:endParaRPr lang="en-GB" dirty="0"/>
          </a:p>
        </p:txBody>
      </p:sp>
    </p:spTree>
    <p:extLst>
      <p:ext uri="{BB962C8B-B14F-4D97-AF65-F5344CB8AC3E}">
        <p14:creationId xmlns:p14="http://schemas.microsoft.com/office/powerpoint/2010/main" val="387575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DA222D-9714-440D-BBF0-C5EAF17B3F87}" type="datetime1">
              <a:rPr lang="en-US" smtClean="0"/>
              <a:t>11/10/2023</a:t>
            </a:fld>
            <a:endParaRPr lang="en-US" dirty="0"/>
          </a:p>
        </p:txBody>
      </p:sp>
      <p:sp>
        <p:nvSpPr>
          <p:cNvPr id="6" name="Slide Number Placeholder 5"/>
          <p:cNvSpPr>
            <a:spLocks noGrp="1"/>
          </p:cNvSpPr>
          <p:nvPr>
            <p:ph type="sldNum" sz="quarter" idx="12"/>
          </p:nvPr>
        </p:nvSpPr>
        <p:spPr/>
        <p:txBody>
          <a:bodyPr/>
          <a:lstStyle/>
          <a:p>
            <a:fld id="{FCF61269-FEFB-4E9F-9C3E-B85E81E8E383}" type="slidenum">
              <a:rPr lang="en-US" smtClean="0"/>
              <a:pPr/>
              <a:t>‹#›</a:t>
            </a:fld>
            <a:endParaRPr lang="en-US" dirty="0"/>
          </a:p>
        </p:txBody>
      </p:sp>
      <p:sp>
        <p:nvSpPr>
          <p:cNvPr id="7" name="Footer Placeholder 4"/>
          <p:cNvSpPr>
            <a:spLocks noGrp="1"/>
          </p:cNvSpPr>
          <p:nvPr>
            <p:ph type="ftr" sz="quarter" idx="3"/>
          </p:nvPr>
        </p:nvSpPr>
        <p:spPr>
          <a:xfrm>
            <a:off x="4038599" y="6356350"/>
            <a:ext cx="425873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ETICS presentation - SGS CEBEC 100 year event</a:t>
            </a:r>
            <a:endParaRPr lang="en-GB" dirty="0"/>
          </a:p>
        </p:txBody>
      </p:sp>
    </p:spTree>
    <p:extLst>
      <p:ext uri="{BB962C8B-B14F-4D97-AF65-F5344CB8AC3E}">
        <p14:creationId xmlns:p14="http://schemas.microsoft.com/office/powerpoint/2010/main" val="728196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1130839"/>
            <a:ext cx="6172200" cy="491594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1130840"/>
            <a:ext cx="3932237" cy="491594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p:cNvSpPr>
            <a:spLocks noGrp="1"/>
          </p:cNvSpPr>
          <p:nvPr>
            <p:ph type="dt" sz="half" idx="10"/>
          </p:nvPr>
        </p:nvSpPr>
        <p:spPr>
          <a:xfrm>
            <a:off x="838201" y="6356354"/>
            <a:ext cx="132926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D98D31-57AC-4546-A2BA-E2CEED66CD36}" type="datetime1">
              <a:rPr lang="en-US" smtClean="0"/>
              <a:t>11/10/2023</a:t>
            </a:fld>
            <a:endParaRPr lang="en-US" dirty="0"/>
          </a:p>
        </p:txBody>
      </p:sp>
      <p:sp>
        <p:nvSpPr>
          <p:cNvPr id="10"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F61269-FEFB-4E9F-9C3E-B85E81E8E383}" type="slidenum">
              <a:rPr lang="en-US" smtClean="0"/>
              <a:pPr/>
              <a:t>‹#›</a:t>
            </a:fld>
            <a:endParaRPr lang="en-US" dirty="0"/>
          </a:p>
        </p:txBody>
      </p:sp>
      <p:sp>
        <p:nvSpPr>
          <p:cNvPr id="12" name="Title 1"/>
          <p:cNvSpPr>
            <a:spLocks noGrp="1"/>
          </p:cNvSpPr>
          <p:nvPr>
            <p:ph type="title"/>
          </p:nvPr>
        </p:nvSpPr>
        <p:spPr>
          <a:xfrm>
            <a:off x="838202" y="92313"/>
            <a:ext cx="9285055" cy="720000"/>
          </a:xfrm>
        </p:spPr>
        <p:txBody>
          <a:bodyPr>
            <a:normAutofit/>
          </a:bodyPr>
          <a:lstStyle>
            <a:lvl1pPr>
              <a:defRPr sz="2800">
                <a:latin typeface="Arial" panose="020B0604020202020204" pitchFamily="34" charset="0"/>
                <a:cs typeface="Arial" panose="020B0604020202020204" pitchFamily="34" charset="0"/>
              </a:defRPr>
            </a:lvl1pPr>
          </a:lstStyle>
          <a:p>
            <a:r>
              <a:rPr lang="en-US"/>
              <a:t>Click to edit Master title style</a:t>
            </a:r>
          </a:p>
        </p:txBody>
      </p:sp>
      <p:sp>
        <p:nvSpPr>
          <p:cNvPr id="11" name="Footer Placeholder 4"/>
          <p:cNvSpPr>
            <a:spLocks noGrp="1"/>
          </p:cNvSpPr>
          <p:nvPr>
            <p:ph type="ftr" sz="quarter" idx="3"/>
          </p:nvPr>
        </p:nvSpPr>
        <p:spPr>
          <a:xfrm>
            <a:off x="4038599" y="6356350"/>
            <a:ext cx="425873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ETICS presentation - SGS CEBEC 100 year event</a:t>
            </a:r>
            <a:endParaRPr lang="en-GB" dirty="0"/>
          </a:p>
        </p:txBody>
      </p:sp>
    </p:spTree>
    <p:extLst>
      <p:ext uri="{BB962C8B-B14F-4D97-AF65-F5344CB8AC3E}">
        <p14:creationId xmlns:p14="http://schemas.microsoft.com/office/powerpoint/2010/main" val="24812671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83188" y="1083733"/>
            <a:ext cx="6172200" cy="477731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1083733"/>
            <a:ext cx="3932237" cy="47852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p:cNvSpPr>
            <a:spLocks noGrp="1"/>
          </p:cNvSpPr>
          <p:nvPr>
            <p:ph type="dt" sz="half" idx="10"/>
          </p:nvPr>
        </p:nvSpPr>
        <p:spPr>
          <a:xfrm>
            <a:off x="838201" y="6356354"/>
            <a:ext cx="132926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F9426D-39E4-4310-B5F1-3F883B85BD84}" type="datetime1">
              <a:rPr lang="en-US" smtClean="0"/>
              <a:t>11/10/2023</a:t>
            </a:fld>
            <a:endParaRPr lang="en-US" dirty="0"/>
          </a:p>
        </p:txBody>
      </p:sp>
      <p:sp>
        <p:nvSpPr>
          <p:cNvPr id="10"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F61269-FEFB-4E9F-9C3E-B85E81E8E383}" type="slidenum">
              <a:rPr lang="en-US" smtClean="0"/>
              <a:pPr/>
              <a:t>‹#›</a:t>
            </a:fld>
            <a:endParaRPr lang="en-US" dirty="0"/>
          </a:p>
        </p:txBody>
      </p:sp>
      <p:sp>
        <p:nvSpPr>
          <p:cNvPr id="12" name="Title 1"/>
          <p:cNvSpPr>
            <a:spLocks noGrp="1"/>
          </p:cNvSpPr>
          <p:nvPr>
            <p:ph type="title"/>
          </p:nvPr>
        </p:nvSpPr>
        <p:spPr>
          <a:xfrm>
            <a:off x="838202" y="92313"/>
            <a:ext cx="9285055" cy="720000"/>
          </a:xfrm>
        </p:spPr>
        <p:txBody>
          <a:bodyPr>
            <a:normAutofit/>
          </a:bodyPr>
          <a:lstStyle>
            <a:lvl1pPr>
              <a:defRPr sz="2800">
                <a:latin typeface="Arial" panose="020B0604020202020204" pitchFamily="34" charset="0"/>
                <a:cs typeface="Arial" panose="020B0604020202020204" pitchFamily="34" charset="0"/>
              </a:defRPr>
            </a:lvl1pPr>
          </a:lstStyle>
          <a:p>
            <a:r>
              <a:rPr lang="en-US"/>
              <a:t>Click to edit Master title style</a:t>
            </a:r>
          </a:p>
        </p:txBody>
      </p:sp>
      <p:sp>
        <p:nvSpPr>
          <p:cNvPr id="11" name="Footer Placeholder 4"/>
          <p:cNvSpPr>
            <a:spLocks noGrp="1"/>
          </p:cNvSpPr>
          <p:nvPr>
            <p:ph type="ftr" sz="quarter" idx="3"/>
          </p:nvPr>
        </p:nvSpPr>
        <p:spPr>
          <a:xfrm>
            <a:off x="4038599" y="6356350"/>
            <a:ext cx="425873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ETICS presentation - SGS CEBEC 100 year event</a:t>
            </a:r>
            <a:endParaRPr lang="en-GB" dirty="0"/>
          </a:p>
        </p:txBody>
      </p:sp>
    </p:spTree>
    <p:extLst>
      <p:ext uri="{BB962C8B-B14F-4D97-AF65-F5344CB8AC3E}">
        <p14:creationId xmlns:p14="http://schemas.microsoft.com/office/powerpoint/2010/main" val="5945367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a:xfrm>
            <a:off x="838201" y="6356354"/>
            <a:ext cx="132926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396440-1EBE-42D7-A49F-0CBA8E309502}" type="datetime1">
              <a:rPr lang="en-US" smtClean="0"/>
              <a:t>11/10/2023</a:t>
            </a:fld>
            <a:endParaRPr lang="en-US" dirty="0"/>
          </a:p>
        </p:txBody>
      </p:sp>
      <p:sp>
        <p:nvSpPr>
          <p:cNvPr id="9"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F61269-FEFB-4E9F-9C3E-B85E81E8E383}" type="slidenum">
              <a:rPr lang="en-US" smtClean="0"/>
              <a:pPr/>
              <a:t>‹#›</a:t>
            </a:fld>
            <a:endParaRPr lang="en-US" dirty="0"/>
          </a:p>
        </p:txBody>
      </p:sp>
      <p:sp>
        <p:nvSpPr>
          <p:cNvPr id="11" name="Title 1"/>
          <p:cNvSpPr>
            <a:spLocks noGrp="1"/>
          </p:cNvSpPr>
          <p:nvPr>
            <p:ph type="title"/>
          </p:nvPr>
        </p:nvSpPr>
        <p:spPr>
          <a:xfrm>
            <a:off x="838201" y="92313"/>
            <a:ext cx="9285056" cy="720000"/>
          </a:xfrm>
        </p:spPr>
        <p:txBody>
          <a:bodyPr>
            <a:normAutofit/>
          </a:bodyPr>
          <a:lstStyle>
            <a:lvl1pPr>
              <a:defRPr sz="2800">
                <a:latin typeface="Arial" panose="020B0604020202020204" pitchFamily="34" charset="0"/>
                <a:cs typeface="Arial" panose="020B0604020202020204" pitchFamily="34" charset="0"/>
              </a:defRPr>
            </a:lvl1pPr>
          </a:lstStyle>
          <a:p>
            <a:r>
              <a:rPr lang="en-US"/>
              <a:t>Click to edit Master title style</a:t>
            </a:r>
          </a:p>
        </p:txBody>
      </p:sp>
      <p:sp>
        <p:nvSpPr>
          <p:cNvPr id="10" name="Footer Placeholder 4"/>
          <p:cNvSpPr>
            <a:spLocks noGrp="1"/>
          </p:cNvSpPr>
          <p:nvPr>
            <p:ph type="ftr" sz="quarter" idx="3"/>
          </p:nvPr>
        </p:nvSpPr>
        <p:spPr>
          <a:xfrm>
            <a:off x="4038599" y="6356350"/>
            <a:ext cx="425873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ETICS presentation - SGS CEBEC 100 year event</a:t>
            </a:r>
            <a:endParaRPr lang="en-GB" dirty="0"/>
          </a:p>
        </p:txBody>
      </p:sp>
    </p:spTree>
    <p:extLst>
      <p:ext uri="{BB962C8B-B14F-4D97-AF65-F5344CB8AC3E}">
        <p14:creationId xmlns:p14="http://schemas.microsoft.com/office/powerpoint/2010/main" val="1034377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F321C9-FA8E-4FFD-8FA8-0ECC5152DE9C}" type="datetime1">
              <a:rPr lang="en-US" smtClean="0"/>
              <a:t>11/10/2023</a:t>
            </a:fld>
            <a:endParaRPr lang="en-US" dirty="0"/>
          </a:p>
        </p:txBody>
      </p:sp>
      <p:sp>
        <p:nvSpPr>
          <p:cNvPr id="6" name="Slide Number Placeholder 5"/>
          <p:cNvSpPr>
            <a:spLocks noGrp="1"/>
          </p:cNvSpPr>
          <p:nvPr>
            <p:ph type="sldNum" sz="quarter" idx="12"/>
          </p:nvPr>
        </p:nvSpPr>
        <p:spPr/>
        <p:txBody>
          <a:bodyPr/>
          <a:lstStyle/>
          <a:p>
            <a:fld id="{FCF61269-FEFB-4E9F-9C3E-B85E81E8E383}" type="slidenum">
              <a:rPr lang="en-US" smtClean="0"/>
              <a:pPr/>
              <a:t>‹#›</a:t>
            </a:fld>
            <a:endParaRPr lang="en-US" dirty="0"/>
          </a:p>
        </p:txBody>
      </p:sp>
      <p:sp>
        <p:nvSpPr>
          <p:cNvPr id="7" name="Footer Placeholder 4"/>
          <p:cNvSpPr>
            <a:spLocks noGrp="1"/>
          </p:cNvSpPr>
          <p:nvPr>
            <p:ph type="ftr" sz="quarter" idx="3"/>
          </p:nvPr>
        </p:nvSpPr>
        <p:spPr>
          <a:xfrm>
            <a:off x="4038599" y="6356350"/>
            <a:ext cx="425873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ETICS presentation - SGS CEBEC 100 year event</a:t>
            </a:r>
            <a:endParaRPr lang="en-GB" dirty="0"/>
          </a:p>
        </p:txBody>
      </p:sp>
    </p:spTree>
    <p:extLst>
      <p:ext uri="{BB962C8B-B14F-4D97-AF65-F5344CB8AC3E}">
        <p14:creationId xmlns:p14="http://schemas.microsoft.com/office/powerpoint/2010/main" val="169597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84C0C15-313E-4C01-B673-4427E520ECE3}" type="datetime1">
              <a:rPr lang="en-US" smtClean="0"/>
              <a:t>11/10/2023</a:t>
            </a:fld>
            <a:endParaRPr lang="en-US" dirty="0"/>
          </a:p>
        </p:txBody>
      </p:sp>
      <p:sp>
        <p:nvSpPr>
          <p:cNvPr id="7" name="Slide Number Placeholder 6"/>
          <p:cNvSpPr>
            <a:spLocks noGrp="1"/>
          </p:cNvSpPr>
          <p:nvPr>
            <p:ph type="sldNum" sz="quarter" idx="12"/>
          </p:nvPr>
        </p:nvSpPr>
        <p:spPr/>
        <p:txBody>
          <a:bodyPr/>
          <a:lstStyle/>
          <a:p>
            <a:fld id="{FCF61269-FEFB-4E9F-9C3E-B85E81E8E383}" type="slidenum">
              <a:rPr lang="en-US" smtClean="0"/>
              <a:pPr/>
              <a:t>‹#›</a:t>
            </a:fld>
            <a:endParaRPr lang="en-US" dirty="0"/>
          </a:p>
        </p:txBody>
      </p:sp>
      <p:sp>
        <p:nvSpPr>
          <p:cNvPr id="8" name="Footer Placeholder 4"/>
          <p:cNvSpPr>
            <a:spLocks noGrp="1"/>
          </p:cNvSpPr>
          <p:nvPr>
            <p:ph type="ftr" sz="quarter" idx="3"/>
          </p:nvPr>
        </p:nvSpPr>
        <p:spPr>
          <a:xfrm>
            <a:off x="4038599" y="6356350"/>
            <a:ext cx="425873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ETICS presentation - SGS CEBEC 100 year event</a:t>
            </a:r>
            <a:endParaRPr lang="en-GB" dirty="0"/>
          </a:p>
        </p:txBody>
      </p:sp>
    </p:spTree>
    <p:extLst>
      <p:ext uri="{BB962C8B-B14F-4D97-AF65-F5344CB8AC3E}">
        <p14:creationId xmlns:p14="http://schemas.microsoft.com/office/powerpoint/2010/main" val="736277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F0B4654-362A-4403-B969-BE1720EBC79B}" type="datetime1">
              <a:rPr lang="en-US" smtClean="0"/>
              <a:t>11/10/2023</a:t>
            </a:fld>
            <a:endParaRPr lang="en-US" dirty="0"/>
          </a:p>
        </p:txBody>
      </p:sp>
      <p:sp>
        <p:nvSpPr>
          <p:cNvPr id="9" name="Slide Number Placeholder 8"/>
          <p:cNvSpPr>
            <a:spLocks noGrp="1"/>
          </p:cNvSpPr>
          <p:nvPr>
            <p:ph type="sldNum" sz="quarter" idx="12"/>
          </p:nvPr>
        </p:nvSpPr>
        <p:spPr/>
        <p:txBody>
          <a:bodyPr/>
          <a:lstStyle/>
          <a:p>
            <a:fld id="{FCF61269-FEFB-4E9F-9C3E-B85E81E8E383}" type="slidenum">
              <a:rPr lang="en-US" smtClean="0"/>
              <a:pPr/>
              <a:t>‹#›</a:t>
            </a:fld>
            <a:endParaRPr lang="en-US" dirty="0"/>
          </a:p>
        </p:txBody>
      </p:sp>
      <p:sp>
        <p:nvSpPr>
          <p:cNvPr id="10" name="Footer Placeholder 4"/>
          <p:cNvSpPr>
            <a:spLocks noGrp="1"/>
          </p:cNvSpPr>
          <p:nvPr>
            <p:ph type="ftr" sz="quarter" idx="13"/>
          </p:nvPr>
        </p:nvSpPr>
        <p:spPr>
          <a:xfrm>
            <a:off x="4038599" y="6356350"/>
            <a:ext cx="425873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ETICS presentation - SGS CEBEC 100 year event</a:t>
            </a:r>
            <a:endParaRPr lang="en-GB" dirty="0"/>
          </a:p>
        </p:txBody>
      </p:sp>
    </p:spTree>
    <p:extLst>
      <p:ext uri="{BB962C8B-B14F-4D97-AF65-F5344CB8AC3E}">
        <p14:creationId xmlns:p14="http://schemas.microsoft.com/office/powerpoint/2010/main" val="144081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52DF9C8-9E0C-4AAC-B941-53AD818792F7}" type="datetime1">
              <a:rPr lang="en-US" smtClean="0"/>
              <a:t>11/10/2023</a:t>
            </a:fld>
            <a:endParaRPr lang="en-US" dirty="0"/>
          </a:p>
        </p:txBody>
      </p:sp>
      <p:sp>
        <p:nvSpPr>
          <p:cNvPr id="5" name="Slide Number Placeholder 4"/>
          <p:cNvSpPr>
            <a:spLocks noGrp="1"/>
          </p:cNvSpPr>
          <p:nvPr>
            <p:ph type="sldNum" sz="quarter" idx="12"/>
          </p:nvPr>
        </p:nvSpPr>
        <p:spPr/>
        <p:txBody>
          <a:bodyPr/>
          <a:lstStyle/>
          <a:p>
            <a:fld id="{FCF61269-FEFB-4E9F-9C3E-B85E81E8E383}" type="slidenum">
              <a:rPr lang="en-US" smtClean="0"/>
              <a:pPr/>
              <a:t>‹#›</a:t>
            </a:fld>
            <a:endParaRPr lang="en-US" dirty="0"/>
          </a:p>
        </p:txBody>
      </p:sp>
      <p:sp>
        <p:nvSpPr>
          <p:cNvPr id="6" name="Footer Placeholder 4"/>
          <p:cNvSpPr>
            <a:spLocks noGrp="1"/>
          </p:cNvSpPr>
          <p:nvPr>
            <p:ph type="ftr" sz="quarter" idx="3"/>
          </p:nvPr>
        </p:nvSpPr>
        <p:spPr>
          <a:xfrm>
            <a:off x="4038599" y="6356350"/>
            <a:ext cx="425873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ETICS presentation - SGS CEBEC 100 year event</a:t>
            </a:r>
            <a:endParaRPr lang="en-GB" dirty="0"/>
          </a:p>
        </p:txBody>
      </p:sp>
    </p:spTree>
    <p:extLst>
      <p:ext uri="{BB962C8B-B14F-4D97-AF65-F5344CB8AC3E}">
        <p14:creationId xmlns:p14="http://schemas.microsoft.com/office/powerpoint/2010/main" val="3848299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0B6471-F035-4A49-8FB0-E56E6C6671F9}" type="datetime1">
              <a:rPr lang="en-US" smtClean="0"/>
              <a:t>11/10/2023</a:t>
            </a:fld>
            <a:endParaRPr lang="en-US" dirty="0"/>
          </a:p>
        </p:txBody>
      </p:sp>
      <p:sp>
        <p:nvSpPr>
          <p:cNvPr id="4" name="Slide Number Placeholder 3"/>
          <p:cNvSpPr>
            <a:spLocks noGrp="1"/>
          </p:cNvSpPr>
          <p:nvPr>
            <p:ph type="sldNum" sz="quarter" idx="12"/>
          </p:nvPr>
        </p:nvSpPr>
        <p:spPr/>
        <p:txBody>
          <a:bodyPr/>
          <a:lstStyle/>
          <a:p>
            <a:fld id="{FCF61269-FEFB-4E9F-9C3E-B85E81E8E383}" type="slidenum">
              <a:rPr lang="en-US" smtClean="0"/>
              <a:pPr/>
              <a:t>‹#›</a:t>
            </a:fld>
            <a:endParaRPr lang="en-US" dirty="0"/>
          </a:p>
        </p:txBody>
      </p:sp>
      <p:sp>
        <p:nvSpPr>
          <p:cNvPr id="5" name="Footer Placeholder 4"/>
          <p:cNvSpPr>
            <a:spLocks noGrp="1"/>
          </p:cNvSpPr>
          <p:nvPr>
            <p:ph type="ftr" sz="quarter" idx="3"/>
          </p:nvPr>
        </p:nvSpPr>
        <p:spPr>
          <a:xfrm>
            <a:off x="4038599" y="6356350"/>
            <a:ext cx="425873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ETICS presentation - SGS CEBEC 100 year event</a:t>
            </a:r>
            <a:endParaRPr lang="en-GB" dirty="0"/>
          </a:p>
        </p:txBody>
      </p:sp>
    </p:spTree>
    <p:extLst>
      <p:ext uri="{BB962C8B-B14F-4D97-AF65-F5344CB8AC3E}">
        <p14:creationId xmlns:p14="http://schemas.microsoft.com/office/powerpoint/2010/main" val="3207658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49DBF8-7A47-437C-8975-C8C56BDBBCD2}" type="datetime1">
              <a:rPr lang="en-US" smtClean="0"/>
              <a:t>11/10/2023</a:t>
            </a:fld>
            <a:endParaRPr lang="en-US" dirty="0"/>
          </a:p>
        </p:txBody>
      </p:sp>
      <p:sp>
        <p:nvSpPr>
          <p:cNvPr id="7" name="Slide Number Placeholder 6"/>
          <p:cNvSpPr>
            <a:spLocks noGrp="1"/>
          </p:cNvSpPr>
          <p:nvPr>
            <p:ph type="sldNum" sz="quarter" idx="12"/>
          </p:nvPr>
        </p:nvSpPr>
        <p:spPr/>
        <p:txBody>
          <a:bodyPr/>
          <a:lstStyle/>
          <a:p>
            <a:fld id="{FCF61269-FEFB-4E9F-9C3E-B85E81E8E383}" type="slidenum">
              <a:rPr lang="en-US" smtClean="0"/>
              <a:pPr/>
              <a:t>‹#›</a:t>
            </a:fld>
            <a:endParaRPr lang="en-US" dirty="0"/>
          </a:p>
        </p:txBody>
      </p:sp>
      <p:sp>
        <p:nvSpPr>
          <p:cNvPr id="8" name="Footer Placeholder 4"/>
          <p:cNvSpPr>
            <a:spLocks noGrp="1"/>
          </p:cNvSpPr>
          <p:nvPr>
            <p:ph type="ftr" sz="quarter" idx="3"/>
          </p:nvPr>
        </p:nvSpPr>
        <p:spPr>
          <a:xfrm>
            <a:off x="4038599" y="6356350"/>
            <a:ext cx="425873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ETICS presentation - SGS CEBEC 100 year event</a:t>
            </a:r>
            <a:endParaRPr lang="en-GB" dirty="0"/>
          </a:p>
        </p:txBody>
      </p:sp>
    </p:spTree>
    <p:extLst>
      <p:ext uri="{BB962C8B-B14F-4D97-AF65-F5344CB8AC3E}">
        <p14:creationId xmlns:p14="http://schemas.microsoft.com/office/powerpoint/2010/main" val="1845531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B54555-DA5A-4155-ACC4-14297D79C4A2}" type="datetime1">
              <a:rPr lang="en-US" smtClean="0"/>
              <a:t>11/10/2023</a:t>
            </a:fld>
            <a:endParaRPr lang="en-US" dirty="0"/>
          </a:p>
        </p:txBody>
      </p:sp>
      <p:sp>
        <p:nvSpPr>
          <p:cNvPr id="7" name="Slide Number Placeholder 6"/>
          <p:cNvSpPr>
            <a:spLocks noGrp="1"/>
          </p:cNvSpPr>
          <p:nvPr>
            <p:ph type="sldNum" sz="quarter" idx="12"/>
          </p:nvPr>
        </p:nvSpPr>
        <p:spPr/>
        <p:txBody>
          <a:bodyPr/>
          <a:lstStyle/>
          <a:p>
            <a:fld id="{FCF61269-FEFB-4E9F-9C3E-B85E81E8E383}" type="slidenum">
              <a:rPr lang="en-US" smtClean="0"/>
              <a:pPr/>
              <a:t>‹#›</a:t>
            </a:fld>
            <a:endParaRPr lang="en-US" dirty="0"/>
          </a:p>
        </p:txBody>
      </p:sp>
      <p:sp>
        <p:nvSpPr>
          <p:cNvPr id="8" name="Footer Placeholder 4"/>
          <p:cNvSpPr>
            <a:spLocks noGrp="1"/>
          </p:cNvSpPr>
          <p:nvPr>
            <p:ph type="ftr" sz="quarter" idx="3"/>
          </p:nvPr>
        </p:nvSpPr>
        <p:spPr>
          <a:xfrm>
            <a:off x="4038599" y="6356350"/>
            <a:ext cx="425873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ETICS presentation - SGS CEBEC 100 year event</a:t>
            </a:r>
            <a:endParaRPr lang="en-GB" dirty="0"/>
          </a:p>
        </p:txBody>
      </p:sp>
    </p:spTree>
    <p:extLst>
      <p:ext uri="{BB962C8B-B14F-4D97-AF65-F5344CB8AC3E}">
        <p14:creationId xmlns:p14="http://schemas.microsoft.com/office/powerpoint/2010/main" val="3020108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85738"/>
            <a:ext cx="10515600" cy="4875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F7BDEE-FB83-4B26-BF10-3B9D751AAFDE}" type="datetime1">
              <a:rPr lang="en-US" smtClean="0"/>
              <a:t>11/10/2023</a:t>
            </a:fld>
            <a:endParaRPr lang="en-US" dirty="0"/>
          </a:p>
        </p:txBody>
      </p:sp>
      <p:sp>
        <p:nvSpPr>
          <p:cNvPr id="5" name="Footer Placeholder 4"/>
          <p:cNvSpPr>
            <a:spLocks noGrp="1"/>
          </p:cNvSpPr>
          <p:nvPr>
            <p:ph type="ftr" sz="quarter" idx="3"/>
          </p:nvPr>
        </p:nvSpPr>
        <p:spPr>
          <a:xfrm>
            <a:off x="4038599" y="6356350"/>
            <a:ext cx="425873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ETICS presentation - SGS CEBEC 100 year event</a:t>
            </a:r>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F61269-FEFB-4E9F-9C3E-B85E81E8E383}" type="slidenum">
              <a:rPr lang="en-US" smtClean="0"/>
              <a:pPr/>
              <a:t>‹#›</a:t>
            </a:fld>
            <a:r>
              <a:rPr lang="hu-HU"/>
              <a:t> of 1</a:t>
            </a:r>
            <a:endParaRPr lang="en-US" dirty="0"/>
          </a:p>
        </p:txBody>
      </p:sp>
      <p:sp>
        <p:nvSpPr>
          <p:cNvPr id="7" name="Rectangle 6"/>
          <p:cNvSpPr/>
          <p:nvPr userDrawn="1"/>
        </p:nvSpPr>
        <p:spPr>
          <a:xfrm>
            <a:off x="0" y="852724"/>
            <a:ext cx="12192000" cy="87076"/>
          </a:xfrm>
          <a:prstGeom prst="rect">
            <a:avLst/>
          </a:prstGeom>
          <a:gradFill>
            <a:gsLst>
              <a:gs pos="0">
                <a:schemeClr val="accent1">
                  <a:lumMod val="75000"/>
                </a:schemeClr>
              </a:gs>
              <a:gs pos="100000">
                <a:schemeClr val="accent1">
                  <a:lumMod val="40000"/>
                  <a:lumOff val="6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0878660" y="43945"/>
            <a:ext cx="1167994" cy="719086"/>
          </a:xfrm>
          <a:prstGeom prst="rect">
            <a:avLst/>
          </a:prstGeom>
        </p:spPr>
      </p:pic>
    </p:spTree>
    <p:extLst>
      <p:ext uri="{BB962C8B-B14F-4D97-AF65-F5344CB8AC3E}">
        <p14:creationId xmlns:p14="http://schemas.microsoft.com/office/powerpoint/2010/main" val="104201775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687" r:id="rId12"/>
    <p:sldLayoutId id="2147483689" r:id="rId13"/>
    <p:sldLayoutId id="2147483696" r:id="rId14"/>
    <p:sldLayoutId id="2147483697" r:id="rId15"/>
    <p:sldLayoutId id="2147483698" r:id="rId16"/>
    <p:sldLayoutId id="2147483699" r:id="rId17"/>
    <p:sldLayoutId id="2147483737" r:id="rId18"/>
    <p:sldLayoutId id="2147483736" r:id="rId19"/>
    <p:sldLayoutId id="2147483692" r:id="rId20"/>
    <p:sldLayoutId id="2147483693" r:id="rId21"/>
    <p:sldLayoutId id="2147483694" r:id="rId22"/>
  </p:sldLayoutIdLst>
  <p:hf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www.etics.or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18" Type="http://schemas.openxmlformats.org/officeDocument/2006/relationships/image" Target="../media/image24.jpeg"/><Relationship Id="rId26" Type="http://schemas.openxmlformats.org/officeDocument/2006/relationships/image" Target="../media/image32.gif"/><Relationship Id="rId3" Type="http://schemas.openxmlformats.org/officeDocument/2006/relationships/image" Target="../media/image9.jpg"/><Relationship Id="rId21" Type="http://schemas.openxmlformats.org/officeDocument/2006/relationships/image" Target="../media/image27.jpe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5" Type="http://schemas.openxmlformats.org/officeDocument/2006/relationships/image" Target="../media/image31.png"/><Relationship Id="rId2" Type="http://schemas.openxmlformats.org/officeDocument/2006/relationships/image" Target="../media/image8.gif"/><Relationship Id="rId16" Type="http://schemas.openxmlformats.org/officeDocument/2006/relationships/image" Target="../media/image22.jpeg"/><Relationship Id="rId20"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12.gif"/><Relationship Id="rId11" Type="http://schemas.openxmlformats.org/officeDocument/2006/relationships/image" Target="../media/image17.png"/><Relationship Id="rId24" Type="http://schemas.openxmlformats.org/officeDocument/2006/relationships/image" Target="../media/image30.png"/><Relationship Id="rId5" Type="http://schemas.openxmlformats.org/officeDocument/2006/relationships/image" Target="../media/image11.jpeg"/><Relationship Id="rId15" Type="http://schemas.openxmlformats.org/officeDocument/2006/relationships/image" Target="../media/image21.jpeg"/><Relationship Id="rId23" Type="http://schemas.openxmlformats.org/officeDocument/2006/relationships/image" Target="../media/image29.jpeg"/><Relationship Id="rId10" Type="http://schemas.openxmlformats.org/officeDocument/2006/relationships/image" Target="../media/image16.jpeg"/><Relationship Id="rId19" Type="http://schemas.openxmlformats.org/officeDocument/2006/relationships/image" Target="../media/image25.jpeg"/><Relationship Id="rId4" Type="http://schemas.openxmlformats.org/officeDocument/2006/relationships/image" Target="../media/image10.png"/><Relationship Id="rId9" Type="http://schemas.openxmlformats.org/officeDocument/2006/relationships/image" Target="../media/image15.gif"/><Relationship Id="rId14" Type="http://schemas.openxmlformats.org/officeDocument/2006/relationships/image" Target="../media/image20.png"/><Relationship Id="rId22" Type="http://schemas.openxmlformats.org/officeDocument/2006/relationships/image" Target="../media/image28.jpeg"/><Relationship Id="rId27"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2357" y="1122363"/>
            <a:ext cx="9895643" cy="2144558"/>
          </a:xfrm>
        </p:spPr>
        <p:txBody>
          <a:bodyPr>
            <a:normAutofit fontScale="90000"/>
          </a:bodyPr>
          <a:lstStyle/>
          <a:p>
            <a:r>
              <a:rPr lang="en-GB" sz="5300" dirty="0"/>
              <a:t>ETICS presentation on the </a:t>
            </a:r>
            <a:br>
              <a:rPr lang="en-GB" sz="5300" dirty="0"/>
            </a:br>
            <a:r>
              <a:rPr lang="en-GB" sz="5300" dirty="0"/>
              <a:t>100 years anniversary celebration of </a:t>
            </a:r>
            <a:br>
              <a:rPr lang="en-GB" dirty="0"/>
            </a:br>
            <a:r>
              <a:rPr lang="en-GB" dirty="0"/>
              <a:t>CEBEC </a:t>
            </a:r>
          </a:p>
        </p:txBody>
      </p:sp>
      <p:sp>
        <p:nvSpPr>
          <p:cNvPr id="3" name="Subtitle 2"/>
          <p:cNvSpPr>
            <a:spLocks noGrp="1"/>
          </p:cNvSpPr>
          <p:nvPr>
            <p:ph type="subTitle" idx="1"/>
          </p:nvPr>
        </p:nvSpPr>
        <p:spPr>
          <a:xfrm>
            <a:off x="1524000" y="5513033"/>
            <a:ext cx="9144000" cy="710214"/>
          </a:xfrm>
        </p:spPr>
        <p:txBody>
          <a:bodyPr>
            <a:normAutofit fontScale="85000" lnSpcReduction="20000"/>
          </a:bodyPr>
          <a:lstStyle/>
          <a:p>
            <a:r>
              <a:rPr lang="en-GB" dirty="0"/>
              <a:t>Bence Thurnay - Secretary General of ETICS Aisbl</a:t>
            </a:r>
          </a:p>
          <a:p>
            <a:r>
              <a:rPr lang="en-GB" dirty="0">
                <a:hlinkClick r:id="rId2"/>
              </a:rPr>
              <a:t>https://www.etics.org/</a:t>
            </a:r>
            <a:endParaRPr lang="en-GB" dirty="0"/>
          </a:p>
        </p:txBody>
      </p:sp>
      <p:sp>
        <p:nvSpPr>
          <p:cNvPr id="4" name="Footer Placeholder 3">
            <a:extLst>
              <a:ext uri="{FF2B5EF4-FFF2-40B4-BE49-F238E27FC236}">
                <a16:creationId xmlns:a16="http://schemas.microsoft.com/office/drawing/2014/main" id="{68B5033F-E812-7097-FE42-624953547890}"/>
              </a:ext>
            </a:extLst>
          </p:cNvPr>
          <p:cNvSpPr>
            <a:spLocks noGrp="1"/>
          </p:cNvSpPr>
          <p:nvPr>
            <p:ph type="ftr" sz="quarter" idx="3"/>
          </p:nvPr>
        </p:nvSpPr>
        <p:spPr/>
        <p:txBody>
          <a:bodyPr/>
          <a:lstStyle/>
          <a:p>
            <a:r>
              <a:rPr lang="en-US" dirty="0"/>
              <a:t>ETICS presentation - SGS CEBEC 100 years event</a:t>
            </a:r>
            <a:endParaRPr lang="en-GB" dirty="0"/>
          </a:p>
        </p:txBody>
      </p:sp>
      <p:sp>
        <p:nvSpPr>
          <p:cNvPr id="5" name="Slide Number Placeholder 4">
            <a:extLst>
              <a:ext uri="{FF2B5EF4-FFF2-40B4-BE49-F238E27FC236}">
                <a16:creationId xmlns:a16="http://schemas.microsoft.com/office/drawing/2014/main" id="{EC663440-20DB-6C99-A3CB-9E49FA1AD97C}"/>
              </a:ext>
            </a:extLst>
          </p:cNvPr>
          <p:cNvSpPr>
            <a:spLocks noGrp="1"/>
          </p:cNvSpPr>
          <p:nvPr>
            <p:ph type="sldNum" sz="quarter" idx="12"/>
          </p:nvPr>
        </p:nvSpPr>
        <p:spPr/>
        <p:txBody>
          <a:bodyPr/>
          <a:lstStyle/>
          <a:p>
            <a:fld id="{FCF61269-FEFB-4E9F-9C3E-B85E81E8E383}" type="slidenum">
              <a:rPr lang="en-US" smtClean="0"/>
              <a:pPr/>
              <a:t>1</a:t>
            </a:fld>
            <a:endParaRPr lang="en-US" dirty="0"/>
          </a:p>
        </p:txBody>
      </p:sp>
      <p:pic>
        <p:nvPicPr>
          <p:cNvPr id="1027" name="Picture 3">
            <a:extLst>
              <a:ext uri="{FF2B5EF4-FFF2-40B4-BE49-F238E27FC236}">
                <a16:creationId xmlns:a16="http://schemas.microsoft.com/office/drawing/2014/main" id="{DBC204DD-6C3E-4B03-897C-1160C66A39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0846" y="3266920"/>
            <a:ext cx="5689754" cy="1898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833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A0372-7F7D-9A63-11A4-7DD85646DC2D}"/>
              </a:ext>
            </a:extLst>
          </p:cNvPr>
          <p:cNvSpPr>
            <a:spLocks noGrp="1"/>
          </p:cNvSpPr>
          <p:nvPr>
            <p:ph type="title"/>
          </p:nvPr>
        </p:nvSpPr>
        <p:spPr>
          <a:xfrm>
            <a:off x="631166" y="212827"/>
            <a:ext cx="10515600" cy="487599"/>
          </a:xfrm>
        </p:spPr>
        <p:txBody>
          <a:bodyPr>
            <a:normAutofit fontScale="90000"/>
          </a:bodyPr>
          <a:lstStyle/>
          <a:p>
            <a:r>
              <a:rPr lang="en-US" dirty="0"/>
              <a:t>Comparison of the situation and challenges of the 1970s -80s and the 2020s -30s</a:t>
            </a:r>
            <a:endParaRPr lang="en-BE" dirty="0"/>
          </a:p>
        </p:txBody>
      </p:sp>
      <p:sp>
        <p:nvSpPr>
          <p:cNvPr id="4" name="Slide Number Placeholder 3">
            <a:extLst>
              <a:ext uri="{FF2B5EF4-FFF2-40B4-BE49-F238E27FC236}">
                <a16:creationId xmlns:a16="http://schemas.microsoft.com/office/drawing/2014/main" id="{231C5299-6D1E-C45B-541C-BA1AE7839F5F}"/>
              </a:ext>
            </a:extLst>
          </p:cNvPr>
          <p:cNvSpPr>
            <a:spLocks noGrp="1"/>
          </p:cNvSpPr>
          <p:nvPr>
            <p:ph type="sldNum" sz="quarter" idx="12"/>
          </p:nvPr>
        </p:nvSpPr>
        <p:spPr/>
        <p:txBody>
          <a:bodyPr/>
          <a:lstStyle/>
          <a:p>
            <a:fld id="{FCF61269-FEFB-4E9F-9C3E-B85E81E8E383}" type="slidenum">
              <a:rPr lang="en-US" smtClean="0"/>
              <a:pPr/>
              <a:t>10</a:t>
            </a:fld>
            <a:endParaRPr lang="en-US" dirty="0"/>
          </a:p>
        </p:txBody>
      </p:sp>
      <p:sp>
        <p:nvSpPr>
          <p:cNvPr id="5" name="Footer Placeholder 4">
            <a:extLst>
              <a:ext uri="{FF2B5EF4-FFF2-40B4-BE49-F238E27FC236}">
                <a16:creationId xmlns:a16="http://schemas.microsoft.com/office/drawing/2014/main" id="{5EC16824-FE5E-A590-B558-BABFC70CBAD7}"/>
              </a:ext>
            </a:extLst>
          </p:cNvPr>
          <p:cNvSpPr>
            <a:spLocks noGrp="1"/>
          </p:cNvSpPr>
          <p:nvPr>
            <p:ph type="ftr" sz="quarter" idx="3"/>
          </p:nvPr>
        </p:nvSpPr>
        <p:spPr/>
        <p:txBody>
          <a:bodyPr/>
          <a:lstStyle/>
          <a:p>
            <a:r>
              <a:rPr lang="en-US" dirty="0"/>
              <a:t>ETICS presentation - SGS CEBEC 100 years event</a:t>
            </a:r>
            <a:endParaRPr lang="en-GB" dirty="0"/>
          </a:p>
        </p:txBody>
      </p:sp>
      <p:sp>
        <p:nvSpPr>
          <p:cNvPr id="6" name="TextBox 5">
            <a:extLst>
              <a:ext uri="{FF2B5EF4-FFF2-40B4-BE49-F238E27FC236}">
                <a16:creationId xmlns:a16="http://schemas.microsoft.com/office/drawing/2014/main" id="{52D1DB65-0DC9-080D-1363-2F2C46674C85}"/>
              </a:ext>
            </a:extLst>
          </p:cNvPr>
          <p:cNvSpPr txBox="1"/>
          <p:nvPr/>
        </p:nvSpPr>
        <p:spPr>
          <a:xfrm>
            <a:off x="838200" y="1075675"/>
            <a:ext cx="5140171" cy="5280673"/>
          </a:xfrm>
          <a:prstGeom prst="rect">
            <a:avLst/>
          </a:prstGeom>
          <a:noFill/>
          <a:ln>
            <a:solidFill>
              <a:schemeClr val="accent4">
                <a:lumMod val="60000"/>
                <a:lumOff val="40000"/>
              </a:schemeClr>
            </a:solidFill>
          </a:ln>
        </p:spPr>
        <p:txBody>
          <a:bodyPr wrap="square" rtlCol="0">
            <a:noAutofit/>
          </a:bodyPr>
          <a:lstStyle/>
          <a:p>
            <a:pPr marL="285750" indent="-285750">
              <a:buFont typeface="Arial" panose="020B0604020202020204" pitchFamily="34" charset="0"/>
              <a:buChar char="•"/>
            </a:pPr>
            <a:r>
              <a:rPr lang="en-US" b="1" dirty="0"/>
              <a:t>Dominant technologies: </a:t>
            </a:r>
            <a:r>
              <a:rPr lang="en-US" dirty="0"/>
              <a:t>Electronic equipment of household, radio-television, tools, luminaires</a:t>
            </a:r>
          </a:p>
          <a:p>
            <a:endParaRPr lang="en-US" dirty="0"/>
          </a:p>
          <a:p>
            <a:endParaRPr lang="en-US" dirty="0"/>
          </a:p>
          <a:p>
            <a:pPr marL="285750" indent="-285750">
              <a:buFont typeface="Arial" panose="020B0604020202020204" pitchFamily="34" charset="0"/>
              <a:buChar char="•"/>
            </a:pPr>
            <a:r>
              <a:rPr lang="en-US" b="1" dirty="0"/>
              <a:t>Energy power</a:t>
            </a:r>
            <a:r>
              <a:rPr lang="en-US" dirty="0"/>
              <a:t>: 230V AC network</a:t>
            </a:r>
          </a:p>
          <a:p>
            <a:endParaRPr lang="en-US" dirty="0"/>
          </a:p>
          <a:p>
            <a:endParaRPr lang="en-US" dirty="0"/>
          </a:p>
          <a:p>
            <a:endParaRPr lang="en-US" dirty="0"/>
          </a:p>
          <a:p>
            <a:endParaRPr lang="en-US" dirty="0"/>
          </a:p>
          <a:p>
            <a:pPr marL="285750" indent="-285750">
              <a:buFont typeface="Arial" panose="020B0604020202020204" pitchFamily="34" charset="0"/>
              <a:buChar char="•"/>
            </a:pPr>
            <a:r>
              <a:rPr lang="en-US" b="1" dirty="0"/>
              <a:t>Strong industry production: </a:t>
            </a:r>
            <a:r>
              <a:rPr lang="en-US" dirty="0"/>
              <a:t>Europe</a:t>
            </a:r>
          </a:p>
          <a:p>
            <a:endParaRPr lang="en-US" dirty="0"/>
          </a:p>
          <a:p>
            <a:pPr marL="285750" indent="-285750">
              <a:buFont typeface="Arial" panose="020B0604020202020204" pitchFamily="34" charset="0"/>
              <a:buChar char="•"/>
            </a:pPr>
            <a:r>
              <a:rPr lang="en-US" b="1" dirty="0"/>
              <a:t>Purchasing power: </a:t>
            </a:r>
            <a:r>
              <a:rPr lang="en-US" dirty="0"/>
              <a:t>Europe, USA</a:t>
            </a:r>
            <a:br>
              <a:rPr lang="en-US" dirty="0"/>
            </a:br>
            <a:r>
              <a:rPr lang="en-US" dirty="0"/>
              <a:t>End user</a:t>
            </a:r>
          </a:p>
          <a:p>
            <a:endParaRPr lang="en-US" dirty="0"/>
          </a:p>
          <a:p>
            <a:endParaRPr lang="en-US" dirty="0"/>
          </a:p>
          <a:p>
            <a:pPr marL="285750" indent="-285750">
              <a:buFont typeface="Arial" panose="020B0604020202020204" pitchFamily="34" charset="0"/>
              <a:buChar char="•"/>
            </a:pPr>
            <a:r>
              <a:rPr lang="en-GB" b="1" dirty="0"/>
              <a:t>Characteristic of the market</a:t>
            </a:r>
            <a:r>
              <a:rPr lang="en-US" b="1" dirty="0"/>
              <a:t>:</a:t>
            </a:r>
            <a:br>
              <a:rPr lang="en-US" dirty="0"/>
            </a:br>
            <a:r>
              <a:rPr lang="en-US" dirty="0"/>
              <a:t>Open to volume growth</a:t>
            </a:r>
          </a:p>
        </p:txBody>
      </p:sp>
      <p:sp>
        <p:nvSpPr>
          <p:cNvPr id="8" name="TextBox 7">
            <a:extLst>
              <a:ext uri="{FF2B5EF4-FFF2-40B4-BE49-F238E27FC236}">
                <a16:creationId xmlns:a16="http://schemas.microsoft.com/office/drawing/2014/main" id="{09F90CA7-A690-804E-77E9-A98D502DF243}"/>
              </a:ext>
            </a:extLst>
          </p:cNvPr>
          <p:cNvSpPr txBox="1"/>
          <p:nvPr/>
        </p:nvSpPr>
        <p:spPr>
          <a:xfrm>
            <a:off x="6570956" y="1075677"/>
            <a:ext cx="5140171" cy="5280673"/>
          </a:xfrm>
          <a:prstGeom prst="rect">
            <a:avLst/>
          </a:prstGeom>
          <a:noFill/>
          <a:ln>
            <a:solidFill>
              <a:srgbClr val="00B0F0"/>
            </a:solidFill>
          </a:ln>
        </p:spPr>
        <p:txBody>
          <a:bodyPr wrap="square" rtlCol="0">
            <a:noAutofit/>
          </a:bodyPr>
          <a:lstStyle/>
          <a:p>
            <a:pPr marL="285750" indent="-285750">
              <a:buFont typeface="Arial" panose="020B0604020202020204" pitchFamily="34" charset="0"/>
              <a:buChar char="•"/>
            </a:pPr>
            <a:r>
              <a:rPr lang="en-US" b="1" dirty="0"/>
              <a:t>Dominating technologies</a:t>
            </a:r>
            <a:r>
              <a:rPr lang="en-US" dirty="0"/>
              <a:t>: Digital, IT, Internet, AI</a:t>
            </a:r>
            <a:br>
              <a:rPr lang="en-US" dirty="0"/>
            </a:br>
            <a:r>
              <a:rPr lang="en-US" dirty="0"/>
              <a:t>The traditional electronic industry do not dominate the technology development</a:t>
            </a:r>
          </a:p>
          <a:p>
            <a:endParaRPr lang="en-US" dirty="0"/>
          </a:p>
          <a:p>
            <a:pPr marL="285750" indent="-285750">
              <a:buFont typeface="Arial" panose="020B0604020202020204" pitchFamily="34" charset="0"/>
              <a:buChar char="•"/>
            </a:pPr>
            <a:r>
              <a:rPr lang="en-US" b="1" dirty="0"/>
              <a:t>Energy power</a:t>
            </a:r>
            <a:r>
              <a:rPr lang="en-US" dirty="0"/>
              <a:t>: 230V AC network</a:t>
            </a:r>
            <a:br>
              <a:rPr lang="en-US" dirty="0"/>
            </a:br>
            <a:r>
              <a:rPr lang="en-US" dirty="0"/>
              <a:t>	Batteries</a:t>
            </a:r>
          </a:p>
          <a:p>
            <a:pPr lvl="1"/>
            <a:r>
              <a:rPr lang="en-US" dirty="0"/>
              <a:t>	Local Photo Voltaic generators </a:t>
            </a:r>
          </a:p>
          <a:p>
            <a:pPr lvl="1"/>
            <a:r>
              <a:rPr lang="en-US" dirty="0"/>
              <a:t>	DC current network?</a:t>
            </a:r>
          </a:p>
          <a:p>
            <a:endParaRPr lang="en-US" dirty="0"/>
          </a:p>
          <a:p>
            <a:pPr marL="285750" indent="-285750">
              <a:buFont typeface="Arial" panose="020B0604020202020204" pitchFamily="34" charset="0"/>
              <a:buChar char="•"/>
            </a:pPr>
            <a:r>
              <a:rPr lang="en-US" b="1" dirty="0"/>
              <a:t>Strong industry production</a:t>
            </a:r>
            <a:r>
              <a:rPr lang="en-US" dirty="0"/>
              <a:t>: Asia</a:t>
            </a:r>
          </a:p>
          <a:p>
            <a:endParaRPr lang="en-US" dirty="0"/>
          </a:p>
          <a:p>
            <a:pPr marL="285750" indent="-285750">
              <a:buFont typeface="Arial" panose="020B0604020202020204" pitchFamily="34" charset="0"/>
              <a:buChar char="•"/>
            </a:pPr>
            <a:r>
              <a:rPr lang="en-US" b="1" dirty="0"/>
              <a:t>Purchasing power</a:t>
            </a:r>
            <a:r>
              <a:rPr lang="en-US" dirty="0"/>
              <a:t>: still Europe and USA</a:t>
            </a:r>
            <a:br>
              <a:rPr lang="en-US" dirty="0"/>
            </a:br>
            <a:r>
              <a:rPr lang="en-US" dirty="0"/>
              <a:t>↑ emerging Asia, South America</a:t>
            </a:r>
            <a:br>
              <a:rPr lang="en-US" dirty="0"/>
            </a:br>
            <a:r>
              <a:rPr lang="en-US" dirty="0"/>
              <a:t>↑ communities, shared service provider</a:t>
            </a:r>
          </a:p>
          <a:p>
            <a:endParaRPr lang="en-US" dirty="0"/>
          </a:p>
          <a:p>
            <a:pPr marL="285750" indent="-285750">
              <a:buFont typeface="Arial" panose="020B0604020202020204" pitchFamily="34" charset="0"/>
              <a:buChar char="•"/>
            </a:pPr>
            <a:r>
              <a:rPr lang="en-US" b="1" dirty="0"/>
              <a:t>Characteristic of the market:</a:t>
            </a:r>
            <a:br>
              <a:rPr lang="en-US" dirty="0"/>
            </a:br>
            <a:r>
              <a:rPr lang="en-US" dirty="0"/>
              <a:t>The receiving market is saturated in terms of quantity, faster replacement forces continuous purchases</a:t>
            </a:r>
          </a:p>
        </p:txBody>
      </p:sp>
    </p:spTree>
    <p:extLst>
      <p:ext uri="{BB962C8B-B14F-4D97-AF65-F5344CB8AC3E}">
        <p14:creationId xmlns:p14="http://schemas.microsoft.com/office/powerpoint/2010/main" val="1565726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E9EBA-5DFE-B4F2-B635-E58A36EBA41E}"/>
              </a:ext>
            </a:extLst>
          </p:cNvPr>
          <p:cNvSpPr>
            <a:spLocks noGrp="1"/>
          </p:cNvSpPr>
          <p:nvPr>
            <p:ph type="title"/>
          </p:nvPr>
        </p:nvSpPr>
        <p:spPr/>
        <p:txBody>
          <a:bodyPr/>
          <a:lstStyle/>
          <a:p>
            <a:r>
              <a:rPr lang="en-US" dirty="0"/>
              <a:t>Current developments in the certification schemes of ETICS</a:t>
            </a:r>
            <a:endParaRPr lang="en-BE" dirty="0"/>
          </a:p>
        </p:txBody>
      </p:sp>
      <p:sp>
        <p:nvSpPr>
          <p:cNvPr id="3" name="Content Placeholder 2">
            <a:extLst>
              <a:ext uri="{FF2B5EF4-FFF2-40B4-BE49-F238E27FC236}">
                <a16:creationId xmlns:a16="http://schemas.microsoft.com/office/drawing/2014/main" id="{9D9ADE5E-336D-C85F-15A9-F14886055B7B}"/>
              </a:ext>
            </a:extLst>
          </p:cNvPr>
          <p:cNvSpPr>
            <a:spLocks noGrp="1"/>
          </p:cNvSpPr>
          <p:nvPr>
            <p:ph idx="1"/>
          </p:nvPr>
        </p:nvSpPr>
        <p:spPr>
          <a:xfrm>
            <a:off x="456461" y="2627789"/>
            <a:ext cx="3751555" cy="3364637"/>
          </a:xfrm>
          <a:ln>
            <a:solidFill>
              <a:schemeClr val="accent4">
                <a:lumMod val="60000"/>
                <a:lumOff val="40000"/>
              </a:schemeClr>
            </a:solidFill>
          </a:ln>
        </p:spPr>
        <p:txBody>
          <a:bodyPr/>
          <a:lstStyle/>
          <a:p>
            <a:pPr marL="0" indent="0">
              <a:buNone/>
            </a:pPr>
            <a:r>
              <a:rPr lang="en-US" dirty="0"/>
              <a:t>To perform the factory inspections abroad, mainly in Asia, but also in South America and any other emerging areas in the future</a:t>
            </a:r>
            <a:endParaRPr lang="en-BE" dirty="0"/>
          </a:p>
        </p:txBody>
      </p:sp>
      <p:sp>
        <p:nvSpPr>
          <p:cNvPr id="4" name="Slide Number Placeholder 3">
            <a:extLst>
              <a:ext uri="{FF2B5EF4-FFF2-40B4-BE49-F238E27FC236}">
                <a16:creationId xmlns:a16="http://schemas.microsoft.com/office/drawing/2014/main" id="{FB5240C2-528D-FA10-D157-3DBD4FC11C7F}"/>
              </a:ext>
            </a:extLst>
          </p:cNvPr>
          <p:cNvSpPr>
            <a:spLocks noGrp="1"/>
          </p:cNvSpPr>
          <p:nvPr>
            <p:ph type="sldNum" sz="quarter" idx="12"/>
          </p:nvPr>
        </p:nvSpPr>
        <p:spPr/>
        <p:txBody>
          <a:bodyPr/>
          <a:lstStyle/>
          <a:p>
            <a:fld id="{FCF61269-FEFB-4E9F-9C3E-B85E81E8E383}" type="slidenum">
              <a:rPr lang="en-US" smtClean="0"/>
              <a:pPr/>
              <a:t>11</a:t>
            </a:fld>
            <a:endParaRPr lang="en-US" dirty="0"/>
          </a:p>
        </p:txBody>
      </p:sp>
      <p:sp>
        <p:nvSpPr>
          <p:cNvPr id="5" name="Footer Placeholder 4">
            <a:extLst>
              <a:ext uri="{FF2B5EF4-FFF2-40B4-BE49-F238E27FC236}">
                <a16:creationId xmlns:a16="http://schemas.microsoft.com/office/drawing/2014/main" id="{9BAADE57-6FF3-50F5-D971-132861D5D8C7}"/>
              </a:ext>
            </a:extLst>
          </p:cNvPr>
          <p:cNvSpPr>
            <a:spLocks noGrp="1"/>
          </p:cNvSpPr>
          <p:nvPr>
            <p:ph type="ftr" sz="quarter" idx="3"/>
          </p:nvPr>
        </p:nvSpPr>
        <p:spPr/>
        <p:txBody>
          <a:bodyPr/>
          <a:lstStyle/>
          <a:p>
            <a:r>
              <a:rPr lang="en-US"/>
              <a:t>ETICS presentation - SGS CEBEC 100 year event</a:t>
            </a:r>
            <a:endParaRPr lang="en-GB" dirty="0"/>
          </a:p>
        </p:txBody>
      </p:sp>
      <p:sp>
        <p:nvSpPr>
          <p:cNvPr id="6" name="Content Placeholder 2">
            <a:extLst>
              <a:ext uri="{FF2B5EF4-FFF2-40B4-BE49-F238E27FC236}">
                <a16:creationId xmlns:a16="http://schemas.microsoft.com/office/drawing/2014/main" id="{DB04EFDA-03F8-8053-B08E-E4224C015607}"/>
              </a:ext>
            </a:extLst>
          </p:cNvPr>
          <p:cNvSpPr txBox="1">
            <a:spLocks/>
          </p:cNvSpPr>
          <p:nvPr/>
        </p:nvSpPr>
        <p:spPr>
          <a:xfrm>
            <a:off x="4281441" y="2627789"/>
            <a:ext cx="3751555" cy="3364637"/>
          </a:xfrm>
          <a:prstGeom prst="rect">
            <a:avLst/>
          </a:prstGeom>
          <a:ln>
            <a:solidFill>
              <a:schemeClr val="accent4">
                <a:lumMod val="60000"/>
                <a:lumOff val="40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Originally with a focus on batteries for emergency luminaires, but in a short time the scope has been extended for other types of batteries</a:t>
            </a:r>
          </a:p>
          <a:p>
            <a:pPr marL="0" indent="0">
              <a:buNone/>
            </a:pPr>
            <a:r>
              <a:rPr lang="en-US" dirty="0"/>
              <a:t>- batteries for scooters</a:t>
            </a:r>
          </a:p>
          <a:p>
            <a:pPr marL="0" indent="0">
              <a:buNone/>
            </a:pPr>
            <a:r>
              <a:rPr lang="en-US" dirty="0"/>
              <a:t>- household equipment</a:t>
            </a:r>
          </a:p>
          <a:p>
            <a:pPr marL="0" indent="0">
              <a:buNone/>
            </a:pPr>
            <a:r>
              <a:rPr lang="en-US" dirty="0"/>
              <a:t>- tools</a:t>
            </a:r>
          </a:p>
          <a:p>
            <a:pPr marL="0" indent="0">
              <a:buNone/>
            </a:pPr>
            <a:r>
              <a:rPr lang="en-US" dirty="0"/>
              <a:t>- toys</a:t>
            </a:r>
            <a:endParaRPr lang="en-BE" dirty="0"/>
          </a:p>
        </p:txBody>
      </p:sp>
      <p:sp>
        <p:nvSpPr>
          <p:cNvPr id="7" name="Content Placeholder 2">
            <a:extLst>
              <a:ext uri="{FF2B5EF4-FFF2-40B4-BE49-F238E27FC236}">
                <a16:creationId xmlns:a16="http://schemas.microsoft.com/office/drawing/2014/main" id="{3803894F-0B5D-CCAC-4198-74662D8DB894}"/>
              </a:ext>
            </a:extLst>
          </p:cNvPr>
          <p:cNvSpPr txBox="1">
            <a:spLocks/>
          </p:cNvSpPr>
          <p:nvPr/>
        </p:nvSpPr>
        <p:spPr>
          <a:xfrm>
            <a:off x="8106422" y="2627789"/>
            <a:ext cx="3751555" cy="3364637"/>
          </a:xfrm>
          <a:prstGeom prst="rect">
            <a:avLst/>
          </a:prstGeom>
          <a:ln>
            <a:solidFill>
              <a:schemeClr val="accent4">
                <a:lumMod val="60000"/>
                <a:lumOff val="40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Services to be confirmed</a:t>
            </a:r>
          </a:p>
        </p:txBody>
      </p:sp>
      <p:sp>
        <p:nvSpPr>
          <p:cNvPr id="8" name="Rectangle 7">
            <a:extLst>
              <a:ext uri="{FF2B5EF4-FFF2-40B4-BE49-F238E27FC236}">
                <a16:creationId xmlns:a16="http://schemas.microsoft.com/office/drawing/2014/main" id="{7BF6A74C-B654-EFF9-D294-C6C1424B07DC}"/>
              </a:ext>
            </a:extLst>
          </p:cNvPr>
          <p:cNvSpPr/>
          <p:nvPr/>
        </p:nvSpPr>
        <p:spPr>
          <a:xfrm>
            <a:off x="461639" y="1287262"/>
            <a:ext cx="3755254" cy="905522"/>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The CIG scheme has been opened for members </a:t>
            </a:r>
            <a:r>
              <a:rPr lang="en-US" b="1" u="sng" dirty="0">
                <a:solidFill>
                  <a:sysClr val="windowText" lastClr="000000"/>
                </a:solidFill>
              </a:rPr>
              <a:t>outside of Europe</a:t>
            </a:r>
          </a:p>
        </p:txBody>
      </p:sp>
      <p:sp>
        <p:nvSpPr>
          <p:cNvPr id="9" name="Rectangle 8">
            <a:extLst>
              <a:ext uri="{FF2B5EF4-FFF2-40B4-BE49-F238E27FC236}">
                <a16:creationId xmlns:a16="http://schemas.microsoft.com/office/drawing/2014/main" id="{4A511C2D-5DC1-0C0D-F251-9CB4DD759B5E}"/>
              </a:ext>
            </a:extLst>
          </p:cNvPr>
          <p:cNvSpPr/>
          <p:nvPr/>
        </p:nvSpPr>
        <p:spPr>
          <a:xfrm>
            <a:off x="4277742" y="1287262"/>
            <a:ext cx="3755254" cy="905522"/>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The ENEC scheme is expanded to handle a new category: </a:t>
            </a:r>
            <a:r>
              <a:rPr lang="en-US" b="1" u="sng" dirty="0">
                <a:solidFill>
                  <a:sysClr val="windowText" lastClr="000000"/>
                </a:solidFill>
              </a:rPr>
              <a:t>batteries</a:t>
            </a:r>
          </a:p>
        </p:txBody>
      </p:sp>
      <p:sp>
        <p:nvSpPr>
          <p:cNvPr id="10" name="Rectangle 9">
            <a:extLst>
              <a:ext uri="{FF2B5EF4-FFF2-40B4-BE49-F238E27FC236}">
                <a16:creationId xmlns:a16="http://schemas.microsoft.com/office/drawing/2014/main" id="{E5BC6D96-D3E5-94E6-DB5A-3187E0E34AB7}"/>
              </a:ext>
            </a:extLst>
          </p:cNvPr>
          <p:cNvSpPr/>
          <p:nvPr/>
        </p:nvSpPr>
        <p:spPr>
          <a:xfrm>
            <a:off x="8106422" y="1287262"/>
            <a:ext cx="3755254" cy="905522"/>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The ETICS members investigate developments in the framework of the </a:t>
            </a:r>
            <a:r>
              <a:rPr lang="en-US" b="1" u="sng" dirty="0">
                <a:solidFill>
                  <a:sysClr val="windowText" lastClr="000000"/>
                </a:solidFill>
              </a:rPr>
              <a:t>European Green Deal</a:t>
            </a:r>
          </a:p>
        </p:txBody>
      </p:sp>
    </p:spTree>
    <p:extLst>
      <p:ext uri="{BB962C8B-B14F-4D97-AF65-F5344CB8AC3E}">
        <p14:creationId xmlns:p14="http://schemas.microsoft.com/office/powerpoint/2010/main" val="3809254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8E8E8-D6E2-1D0E-5D73-0D7DF695E166}"/>
              </a:ext>
            </a:extLst>
          </p:cNvPr>
          <p:cNvSpPr>
            <a:spLocks noGrp="1"/>
          </p:cNvSpPr>
          <p:nvPr>
            <p:ph type="title"/>
          </p:nvPr>
        </p:nvSpPr>
        <p:spPr/>
        <p:txBody>
          <a:bodyPr/>
          <a:lstStyle/>
          <a:p>
            <a:endParaRPr lang="en-BE" dirty="0"/>
          </a:p>
        </p:txBody>
      </p:sp>
      <p:sp>
        <p:nvSpPr>
          <p:cNvPr id="3" name="Content Placeholder 2">
            <a:extLst>
              <a:ext uri="{FF2B5EF4-FFF2-40B4-BE49-F238E27FC236}">
                <a16:creationId xmlns:a16="http://schemas.microsoft.com/office/drawing/2014/main" id="{499ACA66-1E7E-40E3-54B4-6901FED041C1}"/>
              </a:ext>
            </a:extLst>
          </p:cNvPr>
          <p:cNvSpPr>
            <a:spLocks noGrp="1"/>
          </p:cNvSpPr>
          <p:nvPr>
            <p:ph idx="1"/>
          </p:nvPr>
        </p:nvSpPr>
        <p:spPr>
          <a:xfrm>
            <a:off x="838200" y="1207361"/>
            <a:ext cx="10515600" cy="4685514"/>
          </a:xfrm>
        </p:spPr>
        <p:txBody>
          <a:bodyPr>
            <a:normAutofit/>
          </a:bodyPr>
          <a:lstStyle/>
          <a:p>
            <a:pPr marL="0" indent="0" algn="ctr">
              <a:buNone/>
            </a:pPr>
            <a:r>
              <a:rPr lang="en-US" sz="2400" dirty="0">
                <a:latin typeface="Berlin Sans FB" panose="020E0602020502020306" pitchFamily="34" charset="0"/>
              </a:rPr>
              <a:t>We would like to congratulate CEBEC for its dominant role in the field of tests and certifications during its 100-year existence.</a:t>
            </a:r>
          </a:p>
          <a:p>
            <a:pPr marL="0" indent="0" algn="ctr">
              <a:buNone/>
            </a:pPr>
            <a:endParaRPr lang="en-US" sz="2400" dirty="0">
              <a:latin typeface="Berlin Sans FB" panose="020E0602020502020306" pitchFamily="34" charset="0"/>
            </a:endParaRPr>
          </a:p>
          <a:p>
            <a:pPr marL="0" indent="0" algn="ctr">
              <a:buNone/>
            </a:pPr>
            <a:r>
              <a:rPr lang="en-US" sz="2400" dirty="0">
                <a:latin typeface="Berlin Sans FB" panose="020E0602020502020306" pitchFamily="34" charset="0"/>
              </a:rPr>
              <a:t>We would also like to acknowledge to the audience that it is important that Belgium - users and industry - have a strong and </a:t>
            </a:r>
            <a:r>
              <a:rPr lang="en-US" sz="2400" dirty="0" err="1">
                <a:latin typeface="Berlin Sans FB" panose="020E0602020502020306" pitchFamily="34" charset="0"/>
              </a:rPr>
              <a:t>recognised</a:t>
            </a:r>
            <a:r>
              <a:rPr lang="en-US" sz="2400" dirty="0">
                <a:latin typeface="Berlin Sans FB" panose="020E0602020502020306" pitchFamily="34" charset="0"/>
              </a:rPr>
              <a:t> conformity assessment </a:t>
            </a:r>
            <a:r>
              <a:rPr lang="en-US" sz="2400" dirty="0" err="1">
                <a:latin typeface="Berlin Sans FB" panose="020E0602020502020306" pitchFamily="34" charset="0"/>
              </a:rPr>
              <a:t>organisation</a:t>
            </a:r>
            <a:r>
              <a:rPr lang="en-US" sz="2400" dirty="0">
                <a:latin typeface="Berlin Sans FB" panose="020E0602020502020306" pitchFamily="34" charset="0"/>
              </a:rPr>
              <a:t>.</a:t>
            </a:r>
          </a:p>
          <a:p>
            <a:pPr marL="0" indent="0" algn="ctr">
              <a:buNone/>
            </a:pPr>
            <a:endParaRPr lang="en-US" sz="2400" dirty="0">
              <a:latin typeface="Berlin Sans FB" panose="020E0602020502020306" pitchFamily="34" charset="0"/>
            </a:endParaRPr>
          </a:p>
          <a:p>
            <a:pPr marL="0" indent="0" algn="ctr">
              <a:buNone/>
            </a:pPr>
            <a:r>
              <a:rPr lang="en-US" sz="2400" dirty="0">
                <a:latin typeface="Berlin Sans FB" panose="020E0602020502020306" pitchFamily="34" charset="0"/>
              </a:rPr>
              <a:t>Finally, we would like to thank the entire staff of SGS CEBEC for actively participating in the ETICS </a:t>
            </a:r>
            <a:r>
              <a:rPr lang="en-US" sz="2400" dirty="0" err="1">
                <a:latin typeface="Berlin Sans FB" panose="020E0602020502020306" pitchFamily="34" charset="0"/>
              </a:rPr>
              <a:t>organisation</a:t>
            </a:r>
            <a:r>
              <a:rPr lang="en-US" sz="2400" dirty="0">
                <a:latin typeface="Berlin Sans FB" panose="020E0602020502020306" pitchFamily="34" charset="0"/>
              </a:rPr>
              <a:t> with significant added value. Be it the Board, strategic working groups, or working groups supporting professional work in the sector. A personal thank you - on behalf of the other organizations of ETICS - to all the participating people of SGS CEBEC.</a:t>
            </a:r>
            <a:endParaRPr lang="en-BE" sz="2400" dirty="0">
              <a:latin typeface="Berlin Sans FB" panose="020E0602020502020306" pitchFamily="34" charset="0"/>
            </a:endParaRPr>
          </a:p>
        </p:txBody>
      </p:sp>
      <p:sp>
        <p:nvSpPr>
          <p:cNvPr id="4" name="Slide Number Placeholder 3">
            <a:extLst>
              <a:ext uri="{FF2B5EF4-FFF2-40B4-BE49-F238E27FC236}">
                <a16:creationId xmlns:a16="http://schemas.microsoft.com/office/drawing/2014/main" id="{6FED86B1-2A57-9D50-A625-7DF612CC5FF3}"/>
              </a:ext>
            </a:extLst>
          </p:cNvPr>
          <p:cNvSpPr>
            <a:spLocks noGrp="1"/>
          </p:cNvSpPr>
          <p:nvPr>
            <p:ph type="sldNum" sz="quarter" idx="12"/>
          </p:nvPr>
        </p:nvSpPr>
        <p:spPr/>
        <p:txBody>
          <a:bodyPr/>
          <a:lstStyle/>
          <a:p>
            <a:fld id="{FCF61269-FEFB-4E9F-9C3E-B85E81E8E383}" type="slidenum">
              <a:rPr lang="en-US" smtClean="0"/>
              <a:pPr/>
              <a:t>12</a:t>
            </a:fld>
            <a:endParaRPr lang="en-US" dirty="0"/>
          </a:p>
        </p:txBody>
      </p:sp>
      <p:sp>
        <p:nvSpPr>
          <p:cNvPr id="5" name="Footer Placeholder 4">
            <a:extLst>
              <a:ext uri="{FF2B5EF4-FFF2-40B4-BE49-F238E27FC236}">
                <a16:creationId xmlns:a16="http://schemas.microsoft.com/office/drawing/2014/main" id="{367C16A8-0E9B-8BD7-1964-3BDD9987BECA}"/>
              </a:ext>
            </a:extLst>
          </p:cNvPr>
          <p:cNvSpPr>
            <a:spLocks noGrp="1"/>
          </p:cNvSpPr>
          <p:nvPr>
            <p:ph type="ftr" sz="quarter" idx="3"/>
          </p:nvPr>
        </p:nvSpPr>
        <p:spPr/>
        <p:txBody>
          <a:bodyPr/>
          <a:lstStyle/>
          <a:p>
            <a:r>
              <a:rPr lang="en-US" dirty="0"/>
              <a:t>ETICS presentation - SGS CEBEC 100 years event</a:t>
            </a:r>
            <a:endParaRPr lang="en-GB" dirty="0"/>
          </a:p>
        </p:txBody>
      </p:sp>
    </p:spTree>
    <p:extLst>
      <p:ext uri="{BB962C8B-B14F-4D97-AF65-F5344CB8AC3E}">
        <p14:creationId xmlns:p14="http://schemas.microsoft.com/office/powerpoint/2010/main" val="1434805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val 33">
            <a:extLst>
              <a:ext uri="{FF2B5EF4-FFF2-40B4-BE49-F238E27FC236}">
                <a16:creationId xmlns:a16="http://schemas.microsoft.com/office/drawing/2014/main" id="{5CF2BA4E-3A2F-6EA0-C0C1-C61F0DC38D3C}"/>
              </a:ext>
            </a:extLst>
          </p:cNvPr>
          <p:cNvSpPr/>
          <p:nvPr/>
        </p:nvSpPr>
        <p:spPr>
          <a:xfrm>
            <a:off x="159798" y="1012183"/>
            <a:ext cx="11537527" cy="5391776"/>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a:extLst>
              <a:ext uri="{FF2B5EF4-FFF2-40B4-BE49-F238E27FC236}">
                <a16:creationId xmlns:a16="http://schemas.microsoft.com/office/drawing/2014/main" id="{2AE8124E-FA96-CE22-F342-036BD1E6F0EC}"/>
              </a:ext>
            </a:extLst>
          </p:cNvPr>
          <p:cNvSpPr>
            <a:spLocks noGrp="1"/>
          </p:cNvSpPr>
          <p:nvPr>
            <p:ph type="title"/>
          </p:nvPr>
        </p:nvSpPr>
        <p:spPr/>
        <p:txBody>
          <a:bodyPr>
            <a:normAutofit fontScale="90000"/>
          </a:bodyPr>
          <a:lstStyle/>
          <a:p>
            <a:r>
              <a:rPr lang="en-US" dirty="0"/>
              <a:t>27 Test houses created ETICS AISBL, to administer several certification schemes</a:t>
            </a:r>
            <a:endParaRPr lang="en-BE" dirty="0"/>
          </a:p>
        </p:txBody>
      </p:sp>
      <p:sp>
        <p:nvSpPr>
          <p:cNvPr id="4" name="Slide Number Placeholder 3">
            <a:extLst>
              <a:ext uri="{FF2B5EF4-FFF2-40B4-BE49-F238E27FC236}">
                <a16:creationId xmlns:a16="http://schemas.microsoft.com/office/drawing/2014/main" id="{D013A1D2-C078-92DA-D1D2-873BF9E5653B}"/>
              </a:ext>
            </a:extLst>
          </p:cNvPr>
          <p:cNvSpPr>
            <a:spLocks noGrp="1"/>
          </p:cNvSpPr>
          <p:nvPr>
            <p:ph type="sldNum" sz="quarter" idx="12"/>
          </p:nvPr>
        </p:nvSpPr>
        <p:spPr/>
        <p:txBody>
          <a:bodyPr/>
          <a:lstStyle/>
          <a:p>
            <a:fld id="{FCF61269-FEFB-4E9F-9C3E-B85E81E8E383}" type="slidenum">
              <a:rPr lang="en-US" smtClean="0"/>
              <a:pPr/>
              <a:t>2</a:t>
            </a:fld>
            <a:endParaRPr lang="en-US" dirty="0"/>
          </a:p>
        </p:txBody>
      </p:sp>
      <p:sp>
        <p:nvSpPr>
          <p:cNvPr id="5" name="Footer Placeholder 4">
            <a:extLst>
              <a:ext uri="{FF2B5EF4-FFF2-40B4-BE49-F238E27FC236}">
                <a16:creationId xmlns:a16="http://schemas.microsoft.com/office/drawing/2014/main" id="{41F19641-A56B-383B-3C2A-A333B9ADBE60}"/>
              </a:ext>
            </a:extLst>
          </p:cNvPr>
          <p:cNvSpPr>
            <a:spLocks noGrp="1"/>
          </p:cNvSpPr>
          <p:nvPr>
            <p:ph type="ftr" sz="quarter" idx="3"/>
          </p:nvPr>
        </p:nvSpPr>
        <p:spPr>
          <a:xfrm>
            <a:off x="3157416" y="6469866"/>
            <a:ext cx="5844168" cy="335776"/>
          </a:xfrm>
        </p:spPr>
        <p:txBody>
          <a:bodyPr/>
          <a:lstStyle/>
          <a:p>
            <a:r>
              <a:rPr lang="en-US" dirty="0"/>
              <a:t>ETICS presentation - SGS CEBEC 100 years event</a:t>
            </a:r>
            <a:endParaRPr lang="en-GB" dirty="0"/>
          </a:p>
        </p:txBody>
      </p:sp>
      <p:pic>
        <p:nvPicPr>
          <p:cNvPr id="6" name="Picture 5">
            <a:extLst>
              <a:ext uri="{FF2B5EF4-FFF2-40B4-BE49-F238E27FC236}">
                <a16:creationId xmlns:a16="http://schemas.microsoft.com/office/drawing/2014/main" id="{63E9F319-8FF7-B12B-DC2F-0C4705B7C6B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5441" y="3208007"/>
            <a:ext cx="1621332" cy="324596"/>
          </a:xfrm>
          <a:prstGeom prst="rect">
            <a:avLst/>
          </a:prstGeom>
        </p:spPr>
      </p:pic>
      <p:pic>
        <p:nvPicPr>
          <p:cNvPr id="7" name="Picture 6">
            <a:extLst>
              <a:ext uri="{FF2B5EF4-FFF2-40B4-BE49-F238E27FC236}">
                <a16:creationId xmlns:a16="http://schemas.microsoft.com/office/drawing/2014/main" id="{EF89A8A8-9F3C-0DF9-D04D-AD2EB265448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79407" y="2400103"/>
            <a:ext cx="1939056" cy="409084"/>
          </a:xfrm>
          <a:prstGeom prst="rect">
            <a:avLst/>
          </a:prstGeom>
        </p:spPr>
      </p:pic>
      <p:pic>
        <p:nvPicPr>
          <p:cNvPr id="8" name="Picture 7">
            <a:extLst>
              <a:ext uri="{FF2B5EF4-FFF2-40B4-BE49-F238E27FC236}">
                <a16:creationId xmlns:a16="http://schemas.microsoft.com/office/drawing/2014/main" id="{09A40F83-C6AD-88B4-DA9A-1A25F33161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10624" y="3805625"/>
            <a:ext cx="1015678" cy="621299"/>
          </a:xfrm>
          <a:prstGeom prst="rect">
            <a:avLst/>
          </a:prstGeom>
        </p:spPr>
      </p:pic>
      <p:pic>
        <p:nvPicPr>
          <p:cNvPr id="9" name="Picture 8">
            <a:extLst>
              <a:ext uri="{FF2B5EF4-FFF2-40B4-BE49-F238E27FC236}">
                <a16:creationId xmlns:a16="http://schemas.microsoft.com/office/drawing/2014/main" id="{E130BB2E-3088-DD79-B881-40878AB0AD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86589" y="4961612"/>
            <a:ext cx="1556266" cy="672878"/>
          </a:xfrm>
          <a:prstGeom prst="rect">
            <a:avLst/>
          </a:prstGeom>
        </p:spPr>
      </p:pic>
      <p:pic>
        <p:nvPicPr>
          <p:cNvPr id="11" name="Picture 10">
            <a:extLst>
              <a:ext uri="{FF2B5EF4-FFF2-40B4-BE49-F238E27FC236}">
                <a16:creationId xmlns:a16="http://schemas.microsoft.com/office/drawing/2014/main" id="{C25B62AB-0F78-71CA-A59C-426D53F826E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2825" b="20527"/>
          <a:stretch/>
        </p:blipFill>
        <p:spPr>
          <a:xfrm>
            <a:off x="6769619" y="5380755"/>
            <a:ext cx="1490778" cy="545922"/>
          </a:xfrm>
          <a:prstGeom prst="rect">
            <a:avLst/>
          </a:prstGeom>
        </p:spPr>
      </p:pic>
      <p:pic>
        <p:nvPicPr>
          <p:cNvPr id="12" name="Picture 11">
            <a:extLst>
              <a:ext uri="{FF2B5EF4-FFF2-40B4-BE49-F238E27FC236}">
                <a16:creationId xmlns:a16="http://schemas.microsoft.com/office/drawing/2014/main" id="{B8B428DE-A6B5-11D8-CE7D-5457EADDC06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30893" y="5687395"/>
            <a:ext cx="1754744" cy="475287"/>
          </a:xfrm>
          <a:prstGeom prst="rect">
            <a:avLst/>
          </a:prstGeom>
        </p:spPr>
      </p:pic>
      <p:pic>
        <p:nvPicPr>
          <p:cNvPr id="14" name="Picture 13">
            <a:extLst>
              <a:ext uri="{FF2B5EF4-FFF2-40B4-BE49-F238E27FC236}">
                <a16:creationId xmlns:a16="http://schemas.microsoft.com/office/drawing/2014/main" id="{08BF00A1-D978-AE83-63FD-97C27049007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07930" y="5076843"/>
            <a:ext cx="1247560" cy="597729"/>
          </a:xfrm>
          <a:prstGeom prst="rect">
            <a:avLst/>
          </a:prstGeom>
        </p:spPr>
      </p:pic>
      <p:pic>
        <p:nvPicPr>
          <p:cNvPr id="15" name="Picture 14">
            <a:extLst>
              <a:ext uri="{FF2B5EF4-FFF2-40B4-BE49-F238E27FC236}">
                <a16:creationId xmlns:a16="http://schemas.microsoft.com/office/drawing/2014/main" id="{4C3C1F50-2160-13CA-DEE8-ACD5909847A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431517" y="4398084"/>
            <a:ext cx="746392" cy="798975"/>
          </a:xfrm>
          <a:prstGeom prst="rect">
            <a:avLst/>
          </a:prstGeom>
        </p:spPr>
      </p:pic>
      <p:pic>
        <p:nvPicPr>
          <p:cNvPr id="17" name="Picture 16">
            <a:extLst>
              <a:ext uri="{FF2B5EF4-FFF2-40B4-BE49-F238E27FC236}">
                <a16:creationId xmlns:a16="http://schemas.microsoft.com/office/drawing/2014/main" id="{24039AAB-2303-A075-28E7-6E242B5D480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9824" t="20179" r="5779" b="16746"/>
          <a:stretch/>
        </p:blipFill>
        <p:spPr>
          <a:xfrm>
            <a:off x="370685" y="3656846"/>
            <a:ext cx="1621332" cy="720080"/>
          </a:xfrm>
          <a:prstGeom prst="rect">
            <a:avLst/>
          </a:prstGeom>
        </p:spPr>
      </p:pic>
      <p:pic>
        <p:nvPicPr>
          <p:cNvPr id="18" name="Picture 17">
            <a:extLst>
              <a:ext uri="{FF2B5EF4-FFF2-40B4-BE49-F238E27FC236}">
                <a16:creationId xmlns:a16="http://schemas.microsoft.com/office/drawing/2014/main" id="{BE370F84-B3D7-57C3-27FD-7C1569573A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505337" y="4580830"/>
            <a:ext cx="1255146" cy="422718"/>
          </a:xfrm>
          <a:prstGeom prst="rect">
            <a:avLst/>
          </a:prstGeom>
        </p:spPr>
      </p:pic>
      <p:pic>
        <p:nvPicPr>
          <p:cNvPr id="21" name="Picture 20">
            <a:extLst>
              <a:ext uri="{FF2B5EF4-FFF2-40B4-BE49-F238E27FC236}">
                <a16:creationId xmlns:a16="http://schemas.microsoft.com/office/drawing/2014/main" id="{A389E026-8AC2-8DB4-98DE-4CCB7A89FF3A}"/>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1" r="48440"/>
          <a:stretch/>
        </p:blipFill>
        <p:spPr>
          <a:xfrm>
            <a:off x="2919650" y="1224612"/>
            <a:ext cx="1029548" cy="975447"/>
          </a:xfrm>
          <a:prstGeom prst="rect">
            <a:avLst/>
          </a:prstGeom>
        </p:spPr>
      </p:pic>
      <p:pic>
        <p:nvPicPr>
          <p:cNvPr id="22" name="Picture 21">
            <a:extLst>
              <a:ext uri="{FF2B5EF4-FFF2-40B4-BE49-F238E27FC236}">
                <a16:creationId xmlns:a16="http://schemas.microsoft.com/office/drawing/2014/main" id="{283EAE39-155D-B64D-474D-15CA0774A10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109184" y="1212726"/>
            <a:ext cx="1072825" cy="684764"/>
          </a:xfrm>
          <a:prstGeom prst="rect">
            <a:avLst/>
          </a:prstGeom>
        </p:spPr>
      </p:pic>
      <p:pic>
        <p:nvPicPr>
          <p:cNvPr id="23" name="Picture 22">
            <a:extLst>
              <a:ext uri="{FF2B5EF4-FFF2-40B4-BE49-F238E27FC236}">
                <a16:creationId xmlns:a16="http://schemas.microsoft.com/office/drawing/2014/main" id="{3E79B80E-D0A4-D8E6-53EA-F408AB4D780E}"/>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r="6842" b="18130"/>
          <a:stretch/>
        </p:blipFill>
        <p:spPr>
          <a:xfrm>
            <a:off x="5341996" y="1038211"/>
            <a:ext cx="767285" cy="762814"/>
          </a:xfrm>
          <a:prstGeom prst="rect">
            <a:avLst/>
          </a:prstGeom>
        </p:spPr>
      </p:pic>
      <p:pic>
        <p:nvPicPr>
          <p:cNvPr id="24" name="Picture 23">
            <a:extLst>
              <a:ext uri="{FF2B5EF4-FFF2-40B4-BE49-F238E27FC236}">
                <a16:creationId xmlns:a16="http://schemas.microsoft.com/office/drawing/2014/main" id="{5576C7ED-CC86-7A1E-2807-4BAD4249AED3}"/>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170971" y="2389273"/>
            <a:ext cx="805804" cy="720080"/>
          </a:xfrm>
          <a:prstGeom prst="rect">
            <a:avLst/>
          </a:prstGeom>
        </p:spPr>
      </p:pic>
      <p:pic>
        <p:nvPicPr>
          <p:cNvPr id="25" name="Picture 24">
            <a:extLst>
              <a:ext uri="{FF2B5EF4-FFF2-40B4-BE49-F238E27FC236}">
                <a16:creationId xmlns:a16="http://schemas.microsoft.com/office/drawing/2014/main" id="{A64516AD-747B-F39E-A1B1-6F06C1FFFC7D}"/>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856223" y="1395710"/>
            <a:ext cx="660733" cy="660733"/>
          </a:xfrm>
          <a:prstGeom prst="rect">
            <a:avLst/>
          </a:prstGeom>
        </p:spPr>
      </p:pic>
      <p:pic>
        <p:nvPicPr>
          <p:cNvPr id="26" name="Picture 25">
            <a:extLst>
              <a:ext uri="{FF2B5EF4-FFF2-40B4-BE49-F238E27FC236}">
                <a16:creationId xmlns:a16="http://schemas.microsoft.com/office/drawing/2014/main" id="{099F15F3-B244-00A0-7A92-EF8263BBED1C}"/>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720016" y="1837259"/>
            <a:ext cx="1228919" cy="282028"/>
          </a:xfrm>
          <a:prstGeom prst="rect">
            <a:avLst/>
          </a:prstGeom>
        </p:spPr>
      </p:pic>
      <p:pic>
        <p:nvPicPr>
          <p:cNvPr id="33" name="Picture 2" descr="Colored Political Vector Map Of European States Stock Illustration ...">
            <a:extLst>
              <a:ext uri="{FF2B5EF4-FFF2-40B4-BE49-F238E27FC236}">
                <a16:creationId xmlns:a16="http://schemas.microsoft.com/office/drawing/2014/main" id="{6DDBECB7-51D6-3115-8BDB-D60256604AB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027075" y="1906306"/>
            <a:ext cx="3691777" cy="349292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4D9CAF04-7968-CDA8-066D-78E76C2A9391}"/>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206293" y="1130221"/>
            <a:ext cx="1405505" cy="8046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A205CBA-5F26-49E9-E9A6-9B6E9380715A}"/>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707116" y="5495693"/>
            <a:ext cx="1084236" cy="43098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58D1BCE1-E375-D91A-BA2B-F72AF89ED6F5}"/>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309667" y="3566270"/>
            <a:ext cx="639268" cy="72237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497D482F-2EA4-A19B-C8B5-F0BFEA8F4D8C}"/>
              </a:ext>
            </a:extLst>
          </p:cNvPr>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5840" t="11739" r="10216" b="14018"/>
          <a:stretch/>
        </p:blipFill>
        <p:spPr bwMode="auto">
          <a:xfrm>
            <a:off x="1863160" y="2024605"/>
            <a:ext cx="827549" cy="58003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GS CEBEC – Celebrating 100 years of Electrical Product Certification | SGS  Czech Republic">
            <a:extLst>
              <a:ext uri="{FF2B5EF4-FFF2-40B4-BE49-F238E27FC236}">
                <a16:creationId xmlns:a16="http://schemas.microsoft.com/office/drawing/2014/main" id="{D86DEBCB-99F2-1C1F-5FE0-CC948A695D2B}"/>
              </a:ext>
            </a:extLst>
          </p:cNvPr>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l="5564" t="21192" r="56635" b="22843"/>
          <a:stretch/>
        </p:blipFill>
        <p:spPr bwMode="auto">
          <a:xfrm>
            <a:off x="2074066" y="3109353"/>
            <a:ext cx="1922460" cy="100692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3C072069-AD87-103B-897E-7D46AEF1CA78}"/>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9911977" y="2914094"/>
            <a:ext cx="1405505" cy="28448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Using the S-mark_final">
            <a:extLst>
              <a:ext uri="{FF2B5EF4-FFF2-40B4-BE49-F238E27FC236}">
                <a16:creationId xmlns:a16="http://schemas.microsoft.com/office/drawing/2014/main" id="{119AFF51-D534-CD2D-850B-D9BC644D3973}"/>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85911" y="2859492"/>
            <a:ext cx="580370" cy="812518"/>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National Certification Body | IECEE">
            <a:extLst>
              <a:ext uri="{FF2B5EF4-FFF2-40B4-BE49-F238E27FC236}">
                <a16:creationId xmlns:a16="http://schemas.microsoft.com/office/drawing/2014/main" id="{40457A84-D1E5-C019-0EBD-127380438DB4}"/>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8315368" y="4031632"/>
            <a:ext cx="772606" cy="724475"/>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Predom">
            <a:extLst>
              <a:ext uri="{FF2B5EF4-FFF2-40B4-BE49-F238E27FC236}">
                <a16:creationId xmlns:a16="http://schemas.microsoft.com/office/drawing/2014/main" id="{5A58DDE9-26E7-1F8A-45E8-663D6D091C2C}"/>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440051" y="4514936"/>
            <a:ext cx="1267065" cy="342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6578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901D1-9BA8-60FC-C1F1-F3B794CC1E3F}"/>
              </a:ext>
            </a:extLst>
          </p:cNvPr>
          <p:cNvSpPr>
            <a:spLocks noGrp="1"/>
          </p:cNvSpPr>
          <p:nvPr>
            <p:ph type="title"/>
          </p:nvPr>
        </p:nvSpPr>
        <p:spPr/>
        <p:txBody>
          <a:bodyPr/>
          <a:lstStyle/>
          <a:p>
            <a:r>
              <a:rPr lang="en-US"/>
              <a:t>ETICS – European Testing Inspection and Certification System</a:t>
            </a:r>
          </a:p>
        </p:txBody>
      </p:sp>
      <p:sp>
        <p:nvSpPr>
          <p:cNvPr id="4" name="Slide Number Placeholder 3">
            <a:extLst>
              <a:ext uri="{FF2B5EF4-FFF2-40B4-BE49-F238E27FC236}">
                <a16:creationId xmlns:a16="http://schemas.microsoft.com/office/drawing/2014/main" id="{5B6E7E1A-F12F-04B4-3EB5-B943989DACD2}"/>
              </a:ext>
            </a:extLst>
          </p:cNvPr>
          <p:cNvSpPr>
            <a:spLocks noGrp="1"/>
          </p:cNvSpPr>
          <p:nvPr>
            <p:ph type="sldNum" sz="quarter" idx="12"/>
          </p:nvPr>
        </p:nvSpPr>
        <p:spPr/>
        <p:txBody>
          <a:bodyPr/>
          <a:lstStyle/>
          <a:p>
            <a:fld id="{FCF61269-FEFB-4E9F-9C3E-B85E81E8E383}" type="slidenum">
              <a:rPr lang="en-US" smtClean="0"/>
              <a:pPr/>
              <a:t>3</a:t>
            </a:fld>
            <a:endParaRPr lang="en-US" dirty="0"/>
          </a:p>
        </p:txBody>
      </p:sp>
      <p:sp>
        <p:nvSpPr>
          <p:cNvPr id="5" name="Footer Placeholder 4">
            <a:extLst>
              <a:ext uri="{FF2B5EF4-FFF2-40B4-BE49-F238E27FC236}">
                <a16:creationId xmlns:a16="http://schemas.microsoft.com/office/drawing/2014/main" id="{BD0FFC16-B2EB-1BA4-D21D-4CC63B5F0E57}"/>
              </a:ext>
            </a:extLst>
          </p:cNvPr>
          <p:cNvSpPr>
            <a:spLocks noGrp="1"/>
          </p:cNvSpPr>
          <p:nvPr>
            <p:ph type="ftr" sz="quarter" idx="3"/>
          </p:nvPr>
        </p:nvSpPr>
        <p:spPr/>
        <p:txBody>
          <a:bodyPr/>
          <a:lstStyle/>
          <a:p>
            <a:r>
              <a:rPr lang="en-US" dirty="0"/>
              <a:t>ETICS presentation - SGS CEBEC 100 years event</a:t>
            </a:r>
            <a:endParaRPr lang="en-GB" dirty="0"/>
          </a:p>
        </p:txBody>
      </p:sp>
      <p:sp>
        <p:nvSpPr>
          <p:cNvPr id="6" name="Content Placeholder 2">
            <a:extLst>
              <a:ext uri="{FF2B5EF4-FFF2-40B4-BE49-F238E27FC236}">
                <a16:creationId xmlns:a16="http://schemas.microsoft.com/office/drawing/2014/main" id="{6459ADEF-7C78-4FF3-4090-AAA084D7308F}"/>
              </a:ext>
            </a:extLst>
          </p:cNvPr>
          <p:cNvSpPr>
            <a:spLocks noGrp="1"/>
          </p:cNvSpPr>
          <p:nvPr>
            <p:ph idx="1"/>
          </p:nvPr>
        </p:nvSpPr>
        <p:spPr>
          <a:xfrm>
            <a:off x="2435720" y="2056184"/>
            <a:ext cx="8748000" cy="720000"/>
          </a:xfrm>
        </p:spPr>
        <p:txBody>
          <a:bodyPr lIns="72000" rIns="36000" anchor="t" anchorCtr="0">
            <a:noAutofit/>
          </a:bodyPr>
          <a:lstStyle/>
          <a:p>
            <a:pPr marL="0" indent="0">
              <a:spcBef>
                <a:spcPts val="300"/>
              </a:spcBef>
              <a:spcAft>
                <a:spcPts val="300"/>
              </a:spcAft>
              <a:buNone/>
            </a:pPr>
            <a:r>
              <a:rPr lang="en-US" sz="1600" dirty="0">
                <a:latin typeface="Arial" panose="020B0604020202020204" pitchFamily="34" charset="0"/>
                <a:cs typeface="Arial" panose="020B0604020202020204" pitchFamily="34" charset="0"/>
              </a:rPr>
              <a:t>The CENELEC Certification Agreement (CCA) is a European agreement on mutual recognition of test results.</a:t>
            </a:r>
            <a:r>
              <a:rPr lang="hu-HU" sz="1600" dirty="0">
                <a:latin typeface="Arial" panose="020B0604020202020204" pitchFamily="34" charset="0"/>
                <a:cs typeface="Arial" panose="020B0604020202020204" pitchFamily="34" charset="0"/>
              </a:rPr>
              <a:t> (1983)</a:t>
            </a:r>
            <a:endParaRPr lang="en-US" sz="1600" dirty="0">
              <a:latin typeface="Arial" panose="020B0604020202020204" pitchFamily="34" charset="0"/>
              <a:cs typeface="Arial" panose="020B0604020202020204" pitchFamily="34" charset="0"/>
            </a:endParaRPr>
          </a:p>
        </p:txBody>
      </p:sp>
      <p:pic>
        <p:nvPicPr>
          <p:cNvPr id="7" name="Picture 3" descr="\\Pdc\data\EEPCA\Scheme logos\HAR Logo transparent.png">
            <a:extLst>
              <a:ext uri="{FF2B5EF4-FFF2-40B4-BE49-F238E27FC236}">
                <a16:creationId xmlns:a16="http://schemas.microsoft.com/office/drawing/2014/main" id="{4B9A264E-D4BE-A7A6-EA38-5AAE9624D110}"/>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94698" y="1052897"/>
            <a:ext cx="920750" cy="920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Pdc\data\EEPCA\Scheme logos\CCA Logo.jpg">
            <a:extLst>
              <a:ext uri="{FF2B5EF4-FFF2-40B4-BE49-F238E27FC236}">
                <a16:creationId xmlns:a16="http://schemas.microsoft.com/office/drawing/2014/main" id="{4BD7B6E9-1BAC-AC9D-807A-4BE4276D0F2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89117" y="2120477"/>
            <a:ext cx="1331912" cy="4415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Pdc\data\EEPCA\Scheme logos\EMC Logo.jpg">
            <a:extLst>
              <a:ext uri="{FF2B5EF4-FFF2-40B4-BE49-F238E27FC236}">
                <a16:creationId xmlns:a16="http://schemas.microsoft.com/office/drawing/2014/main" id="{040B357A-C9A2-B136-D80F-75648B9B8FD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74830" y="2708831"/>
            <a:ext cx="1360487" cy="69286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Pdc\data\EEPCA\Scheme logos\ENEC LOGO.png">
            <a:extLst>
              <a:ext uri="{FF2B5EF4-FFF2-40B4-BE49-F238E27FC236}">
                <a16:creationId xmlns:a16="http://schemas.microsoft.com/office/drawing/2014/main" id="{A2828D62-B6DD-9D4F-61C9-7E595D8B7ED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09767" y="3548528"/>
            <a:ext cx="1090613" cy="73551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Pdc\data\EEPCA\Scheme logos\ENEC+ LOGO.png">
            <a:extLst>
              <a:ext uri="{FF2B5EF4-FFF2-40B4-BE49-F238E27FC236}">
                <a16:creationId xmlns:a16="http://schemas.microsoft.com/office/drawing/2014/main" id="{4CB06DB9-7805-0CCD-08F0-55F57095B62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57916" y="4430875"/>
            <a:ext cx="994315" cy="976002"/>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a:extLst>
              <a:ext uri="{FF2B5EF4-FFF2-40B4-BE49-F238E27FC236}">
                <a16:creationId xmlns:a16="http://schemas.microsoft.com/office/drawing/2014/main" id="{749923E7-7694-F6F6-4DA0-F6BB8AE41060}"/>
              </a:ext>
            </a:extLst>
          </p:cNvPr>
          <p:cNvSpPr txBox="1">
            <a:spLocks/>
          </p:cNvSpPr>
          <p:nvPr/>
        </p:nvSpPr>
        <p:spPr>
          <a:xfrm>
            <a:off x="2435720" y="2794843"/>
            <a:ext cx="8748000" cy="720000"/>
          </a:xfrm>
          <a:prstGeom prst="rect">
            <a:avLst/>
          </a:prstGeom>
        </p:spPr>
        <p:txBody>
          <a:bodyPr vert="horz" lIns="72000" tIns="45720" rIns="36000" bIns="45720" rtlCol="0" anchor="t" anchorCtr="0">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spcBef>
                <a:spcPts val="300"/>
              </a:spcBef>
              <a:spcAft>
                <a:spcPts val="300"/>
              </a:spcAft>
              <a:buFont typeface="Arial"/>
              <a:buNone/>
            </a:pPr>
            <a:r>
              <a:rPr lang="en-US" sz="1600" dirty="0">
                <a:latin typeface="Arial" panose="020B0604020202020204" pitchFamily="34" charset="0"/>
                <a:cs typeface="Arial" panose="020B0604020202020204" pitchFamily="34" charset="0"/>
              </a:rPr>
              <a:t>The CCA-EMC agreement certifies products as to their electromagnetic compatibility. </a:t>
            </a:r>
            <a:r>
              <a:rPr lang="hu-HU" sz="1600" dirty="0">
                <a:latin typeface="Arial" panose="020B0604020202020204" pitchFamily="34" charset="0"/>
                <a:cs typeface="Arial" panose="020B0604020202020204" pitchFamily="34" charset="0"/>
              </a:rPr>
              <a:t>(1998)</a:t>
            </a:r>
            <a:endParaRPr lang="en-US" sz="1600"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89A133C8-17E5-4F10-0145-A41097CB6C4D}"/>
              </a:ext>
            </a:extLst>
          </p:cNvPr>
          <p:cNvSpPr txBox="1">
            <a:spLocks/>
          </p:cNvSpPr>
          <p:nvPr/>
        </p:nvSpPr>
        <p:spPr>
          <a:xfrm>
            <a:off x="2435720" y="1183162"/>
            <a:ext cx="8748000" cy="720000"/>
          </a:xfrm>
          <a:prstGeom prst="rect">
            <a:avLst/>
          </a:prstGeom>
        </p:spPr>
        <p:txBody>
          <a:bodyPr vert="horz" lIns="72000" tIns="45720" rIns="36000" bIns="45720" rtlCol="0" anchor="t" anchorCtr="0">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spcBef>
                <a:spcPts val="300"/>
              </a:spcBef>
              <a:spcAft>
                <a:spcPts val="300"/>
              </a:spcAft>
              <a:buFont typeface="Arial"/>
              <a:buNone/>
            </a:pPr>
            <a:r>
              <a:rPr lang="en-US" sz="1600" dirty="0">
                <a:latin typeface="Arial" panose="020B0604020202020204" pitchFamily="34" charset="0"/>
                <a:cs typeface="Arial" panose="020B0604020202020204" pitchFamily="34" charset="0"/>
              </a:rPr>
              <a:t>The HAR mark is an agreement on the use of a common marking for cables and cords complying with the </a:t>
            </a:r>
            <a:r>
              <a:rPr lang="en-US" sz="1600" dirty="0" err="1">
                <a:latin typeface="Arial" panose="020B0604020202020204" pitchFamily="34" charset="0"/>
                <a:cs typeface="Arial" panose="020B0604020202020204" pitchFamily="34" charset="0"/>
              </a:rPr>
              <a:t>harmonised</a:t>
            </a:r>
            <a:r>
              <a:rPr lang="en-US" sz="1600" dirty="0">
                <a:latin typeface="Arial" panose="020B0604020202020204" pitchFamily="34" charset="0"/>
                <a:cs typeface="Arial" panose="020B0604020202020204" pitchFamily="34" charset="0"/>
              </a:rPr>
              <a:t> specifications. </a:t>
            </a:r>
            <a:r>
              <a:rPr lang="hu-HU" sz="1600" dirty="0">
                <a:latin typeface="Arial" panose="020B0604020202020204" pitchFamily="34" charset="0"/>
                <a:cs typeface="Arial" panose="020B0604020202020204" pitchFamily="34" charset="0"/>
              </a:rPr>
              <a:t>(1974)</a:t>
            </a:r>
            <a:endParaRPr lang="en-US" sz="1600" dirty="0">
              <a:latin typeface="Arial" panose="020B0604020202020204" pitchFamily="34" charset="0"/>
              <a:cs typeface="Arial" panose="020B0604020202020204" pitchFamily="34" charset="0"/>
            </a:endParaRPr>
          </a:p>
        </p:txBody>
      </p:sp>
      <p:sp>
        <p:nvSpPr>
          <p:cNvPr id="14" name="Content Placeholder 2">
            <a:extLst>
              <a:ext uri="{FF2B5EF4-FFF2-40B4-BE49-F238E27FC236}">
                <a16:creationId xmlns:a16="http://schemas.microsoft.com/office/drawing/2014/main" id="{6CDCC674-47FD-D826-EE70-8FE62825C0F5}"/>
              </a:ext>
            </a:extLst>
          </p:cNvPr>
          <p:cNvSpPr txBox="1">
            <a:spLocks/>
          </p:cNvSpPr>
          <p:nvPr/>
        </p:nvSpPr>
        <p:spPr>
          <a:xfrm>
            <a:off x="2435720" y="3602922"/>
            <a:ext cx="8748000" cy="720000"/>
          </a:xfrm>
          <a:prstGeom prst="rect">
            <a:avLst/>
          </a:prstGeom>
          <a:ln w="28575">
            <a:noFill/>
          </a:ln>
        </p:spPr>
        <p:txBody>
          <a:bodyPr vert="horz" lIns="72000" tIns="45720" rIns="36000" bIns="45720" rtlCol="0" anchor="ctr" anchorCtr="0">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spcBef>
                <a:spcPts val="300"/>
              </a:spcBef>
              <a:spcAft>
                <a:spcPts val="300"/>
              </a:spcAft>
              <a:buNone/>
            </a:pPr>
            <a:r>
              <a:rPr lang="en-US" sz="1600" dirty="0">
                <a:latin typeface="Arial" panose="020B0604020202020204" pitchFamily="34" charset="0"/>
                <a:cs typeface="Arial" panose="020B0604020202020204" pitchFamily="34" charset="0"/>
              </a:rPr>
              <a:t>ENEC is the European mark for electrical products that demonstrate compliance with </a:t>
            </a:r>
          </a:p>
          <a:p>
            <a:pPr marL="0" indent="0">
              <a:spcBef>
                <a:spcPts val="300"/>
              </a:spcBef>
              <a:spcAft>
                <a:spcPts val="300"/>
              </a:spcAft>
              <a:buNone/>
            </a:pPr>
            <a:r>
              <a:rPr lang="en-US" sz="1600" dirty="0">
                <a:latin typeface="Arial" panose="020B0604020202020204" pitchFamily="34" charset="0"/>
                <a:cs typeface="Arial" panose="020B0604020202020204" pitchFamily="34" charset="0"/>
              </a:rPr>
              <a:t>European EN standards.</a:t>
            </a:r>
            <a:r>
              <a:rPr lang="hu-HU" sz="1600" dirty="0">
                <a:latin typeface="Arial" panose="020B0604020202020204" pitchFamily="34" charset="0"/>
                <a:cs typeface="Arial" panose="020B0604020202020204" pitchFamily="34" charset="0"/>
              </a:rPr>
              <a:t> (1992)</a:t>
            </a:r>
            <a:endParaRPr lang="en-US" sz="1600" dirty="0">
              <a:latin typeface="Arial" panose="020B0604020202020204" pitchFamily="34" charset="0"/>
              <a:cs typeface="Arial" panose="020B0604020202020204" pitchFamily="34" charset="0"/>
            </a:endParaRPr>
          </a:p>
        </p:txBody>
      </p:sp>
      <p:sp>
        <p:nvSpPr>
          <p:cNvPr id="15" name="Content Placeholder 2">
            <a:extLst>
              <a:ext uri="{FF2B5EF4-FFF2-40B4-BE49-F238E27FC236}">
                <a16:creationId xmlns:a16="http://schemas.microsoft.com/office/drawing/2014/main" id="{7A0438DB-16EC-2909-E7BD-A78D7301BB9D}"/>
              </a:ext>
            </a:extLst>
          </p:cNvPr>
          <p:cNvSpPr txBox="1">
            <a:spLocks/>
          </p:cNvSpPr>
          <p:nvPr/>
        </p:nvSpPr>
        <p:spPr>
          <a:xfrm>
            <a:off x="2435720" y="4686877"/>
            <a:ext cx="8748000" cy="720000"/>
          </a:xfrm>
          <a:prstGeom prst="rect">
            <a:avLst/>
          </a:prstGeom>
        </p:spPr>
        <p:txBody>
          <a:bodyPr vert="horz" lIns="72000" tIns="45720" rIns="36000" bIns="45720" rtlCol="0" anchor="t" anchorCtr="0">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spcBef>
                <a:spcPts val="300"/>
              </a:spcBef>
              <a:spcAft>
                <a:spcPts val="300"/>
              </a:spcAft>
              <a:buFont typeface="Arial"/>
              <a:buNone/>
            </a:pPr>
            <a:r>
              <a:rPr lang="en-US" sz="1600" dirty="0">
                <a:latin typeface="Arial" panose="020B0604020202020204" pitchFamily="34" charset="0"/>
                <a:cs typeface="Arial" panose="020B0604020202020204" pitchFamily="34" charset="0"/>
              </a:rPr>
              <a:t>ENEC+ is the European mark that certifies the initial performance of LEDs and other luminaires. </a:t>
            </a:r>
            <a:r>
              <a:rPr lang="hu-HU" sz="1600" dirty="0">
                <a:latin typeface="Arial" panose="020B0604020202020204" pitchFamily="34" charset="0"/>
                <a:cs typeface="Arial" panose="020B0604020202020204" pitchFamily="34" charset="0"/>
              </a:rPr>
              <a:t>(2014)</a:t>
            </a:r>
            <a:endParaRPr lang="en-US" sz="1600" dirty="0">
              <a:latin typeface="Arial" panose="020B0604020202020204" pitchFamily="34" charset="0"/>
              <a:cs typeface="Arial" panose="020B0604020202020204" pitchFamily="34" charset="0"/>
            </a:endParaRPr>
          </a:p>
        </p:txBody>
      </p:sp>
      <p:sp>
        <p:nvSpPr>
          <p:cNvPr id="16" name="Content Placeholder 2">
            <a:extLst>
              <a:ext uri="{FF2B5EF4-FFF2-40B4-BE49-F238E27FC236}">
                <a16:creationId xmlns:a16="http://schemas.microsoft.com/office/drawing/2014/main" id="{6A0D3AC8-D78E-5F7D-0C10-4E59CC286BF8}"/>
              </a:ext>
            </a:extLst>
          </p:cNvPr>
          <p:cNvSpPr txBox="1">
            <a:spLocks/>
          </p:cNvSpPr>
          <p:nvPr/>
        </p:nvSpPr>
        <p:spPr>
          <a:xfrm>
            <a:off x="2435720" y="5548271"/>
            <a:ext cx="9045080" cy="720000"/>
          </a:xfrm>
          <a:prstGeom prst="rect">
            <a:avLst/>
          </a:prstGeom>
        </p:spPr>
        <p:txBody>
          <a:bodyPr vert="horz" lIns="72000" tIns="45720" rIns="36000" bIns="4572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300"/>
              </a:spcBef>
              <a:spcAft>
                <a:spcPts val="300"/>
              </a:spcAft>
              <a:buFont typeface="Arial"/>
              <a:buNone/>
            </a:pPr>
            <a:r>
              <a:rPr lang="en-US" sz="1600" b="0" i="0" dirty="0">
                <a:solidFill>
                  <a:srgbClr val="000000"/>
                </a:solidFill>
                <a:effectLst/>
                <a:latin typeface="Arial" panose="020B0604020202020204" pitchFamily="34" charset="0"/>
                <a:cs typeface="Arial" panose="020B0604020202020204" pitchFamily="34" charset="0"/>
              </a:rPr>
              <a:t>The CIG system is the newest agreement, a common tool and methodology for the </a:t>
            </a:r>
          </a:p>
          <a:p>
            <a:pPr marL="0" indent="0">
              <a:spcBef>
                <a:spcPts val="300"/>
              </a:spcBef>
              <a:spcAft>
                <a:spcPts val="300"/>
              </a:spcAft>
              <a:buFont typeface="Arial"/>
              <a:buNone/>
            </a:pPr>
            <a:r>
              <a:rPr lang="en-US" sz="1600" b="0" i="0" dirty="0">
                <a:solidFill>
                  <a:srgbClr val="000000"/>
                </a:solidFill>
                <a:effectLst/>
                <a:latin typeface="Arial" panose="020B0604020202020204" pitchFamily="34" charset="0"/>
                <a:cs typeface="Arial" panose="020B0604020202020204" pitchFamily="34" charset="0"/>
              </a:rPr>
              <a:t>supervision of manufacturer locations producing type tested products in a serial production. (2020)</a:t>
            </a:r>
            <a:endParaRPr lang="en-US" sz="1600" dirty="0">
              <a:latin typeface="Arial" panose="020B0604020202020204" pitchFamily="34" charset="0"/>
              <a:cs typeface="Arial" panose="020B0604020202020204" pitchFamily="34" charset="0"/>
            </a:endParaRPr>
          </a:p>
        </p:txBody>
      </p:sp>
      <p:pic>
        <p:nvPicPr>
          <p:cNvPr id="17" name="Picture 16" descr="Icon&#10;&#10;Description automatically generated">
            <a:extLst>
              <a:ext uri="{FF2B5EF4-FFF2-40B4-BE49-F238E27FC236}">
                <a16:creationId xmlns:a16="http://schemas.microsoft.com/office/drawing/2014/main" id="{A8E377E3-DD66-8DC8-35A7-40B57833452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62200" y="5553707"/>
            <a:ext cx="785747" cy="709129"/>
          </a:xfrm>
          <a:prstGeom prst="rect">
            <a:avLst/>
          </a:prstGeom>
        </p:spPr>
      </p:pic>
      <p:sp>
        <p:nvSpPr>
          <p:cNvPr id="18" name="Rectangle: Rounded Corners 17">
            <a:extLst>
              <a:ext uri="{FF2B5EF4-FFF2-40B4-BE49-F238E27FC236}">
                <a16:creationId xmlns:a16="http://schemas.microsoft.com/office/drawing/2014/main" id="{6E40B21E-7E5F-AA28-BFD6-A163586B4F07}"/>
              </a:ext>
            </a:extLst>
          </p:cNvPr>
          <p:cNvSpPr/>
          <p:nvPr/>
        </p:nvSpPr>
        <p:spPr>
          <a:xfrm>
            <a:off x="8709677" y="1158000"/>
            <a:ext cx="1603518" cy="396000"/>
          </a:xfrm>
          <a:prstGeom prst="roundRect">
            <a:avLst/>
          </a:prstGeom>
          <a:no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Rectangle: Rounded Corners 18">
            <a:extLst>
              <a:ext uri="{FF2B5EF4-FFF2-40B4-BE49-F238E27FC236}">
                <a16:creationId xmlns:a16="http://schemas.microsoft.com/office/drawing/2014/main" id="{9A80CCA0-B277-75E7-BE26-169F699CDE47}"/>
              </a:ext>
            </a:extLst>
          </p:cNvPr>
          <p:cNvSpPr/>
          <p:nvPr/>
        </p:nvSpPr>
        <p:spPr>
          <a:xfrm>
            <a:off x="9302564" y="1996848"/>
            <a:ext cx="1789975" cy="396000"/>
          </a:xfrm>
          <a:prstGeom prst="roundRect">
            <a:avLst/>
          </a:prstGeom>
          <a:no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0" name="Rectangle: Rounded Corners 19">
            <a:extLst>
              <a:ext uri="{FF2B5EF4-FFF2-40B4-BE49-F238E27FC236}">
                <a16:creationId xmlns:a16="http://schemas.microsoft.com/office/drawing/2014/main" id="{9CF23602-17DC-E8A8-9385-2C64417CBAE6}"/>
              </a:ext>
            </a:extLst>
          </p:cNvPr>
          <p:cNvSpPr/>
          <p:nvPr/>
        </p:nvSpPr>
        <p:spPr>
          <a:xfrm>
            <a:off x="7469982" y="2761473"/>
            <a:ext cx="2692114" cy="396000"/>
          </a:xfrm>
          <a:prstGeom prst="roundRect">
            <a:avLst/>
          </a:prstGeom>
          <a:no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1" name="Rectangle: Rounded Corners 20">
            <a:extLst>
              <a:ext uri="{FF2B5EF4-FFF2-40B4-BE49-F238E27FC236}">
                <a16:creationId xmlns:a16="http://schemas.microsoft.com/office/drawing/2014/main" id="{C915DC2A-0C32-1824-3E8D-C63E31B1B73D}"/>
              </a:ext>
            </a:extLst>
          </p:cNvPr>
          <p:cNvSpPr/>
          <p:nvPr/>
        </p:nvSpPr>
        <p:spPr>
          <a:xfrm>
            <a:off x="2435720" y="3932164"/>
            <a:ext cx="2305962" cy="396000"/>
          </a:xfrm>
          <a:prstGeom prst="roundRect">
            <a:avLst/>
          </a:prstGeom>
          <a:no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2" name="Rectangle: Rounded Corners 21">
            <a:extLst>
              <a:ext uri="{FF2B5EF4-FFF2-40B4-BE49-F238E27FC236}">
                <a16:creationId xmlns:a16="http://schemas.microsoft.com/office/drawing/2014/main" id="{3AFB96A8-6E8E-BB48-3A27-B3B1E1E1C866}"/>
              </a:ext>
            </a:extLst>
          </p:cNvPr>
          <p:cNvSpPr/>
          <p:nvPr/>
        </p:nvSpPr>
        <p:spPr>
          <a:xfrm>
            <a:off x="7220377" y="4664381"/>
            <a:ext cx="1193373" cy="396000"/>
          </a:xfrm>
          <a:prstGeom prst="roundRect">
            <a:avLst/>
          </a:prstGeom>
          <a:no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3" name="Rectangle: Rounded Corners 22">
            <a:extLst>
              <a:ext uri="{FF2B5EF4-FFF2-40B4-BE49-F238E27FC236}">
                <a16:creationId xmlns:a16="http://schemas.microsoft.com/office/drawing/2014/main" id="{2FE046FB-B6D6-DFCA-B92B-F0F07648F752}"/>
              </a:ext>
            </a:extLst>
          </p:cNvPr>
          <p:cNvSpPr/>
          <p:nvPr/>
        </p:nvSpPr>
        <p:spPr>
          <a:xfrm>
            <a:off x="2435720" y="5866836"/>
            <a:ext cx="2644280" cy="396000"/>
          </a:xfrm>
          <a:prstGeom prst="roundRect">
            <a:avLst/>
          </a:prstGeom>
          <a:no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2698946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B086E37-27A0-09B4-FA89-97465D0AFA22}"/>
              </a:ext>
            </a:extLst>
          </p:cNvPr>
          <p:cNvSpPr>
            <a:spLocks noGrp="1"/>
          </p:cNvSpPr>
          <p:nvPr>
            <p:ph type="title"/>
          </p:nvPr>
        </p:nvSpPr>
        <p:spPr/>
        <p:txBody>
          <a:bodyPr>
            <a:normAutofit/>
          </a:bodyPr>
          <a:lstStyle/>
          <a:p>
            <a:r>
              <a:rPr lang="en-US" dirty="0"/>
              <a:t>Historical overview of </a:t>
            </a:r>
            <a:r>
              <a:rPr lang="en-US" dirty="0" err="1"/>
              <a:t>standardisation</a:t>
            </a:r>
            <a:r>
              <a:rPr lang="en-US" dirty="0"/>
              <a:t>, testing and certification</a:t>
            </a:r>
            <a:endParaRPr lang="en-BE" dirty="0"/>
          </a:p>
        </p:txBody>
      </p:sp>
      <p:sp>
        <p:nvSpPr>
          <p:cNvPr id="2" name="Content Placeholder 1">
            <a:extLst>
              <a:ext uri="{FF2B5EF4-FFF2-40B4-BE49-F238E27FC236}">
                <a16:creationId xmlns:a16="http://schemas.microsoft.com/office/drawing/2014/main" id="{EF127E51-0CFB-8BC7-9435-7A8FCD5F0A21}"/>
              </a:ext>
            </a:extLst>
          </p:cNvPr>
          <p:cNvSpPr>
            <a:spLocks noGrp="1"/>
          </p:cNvSpPr>
          <p:nvPr>
            <p:ph idx="1"/>
          </p:nvPr>
        </p:nvSpPr>
        <p:spPr>
          <a:xfrm>
            <a:off x="910165" y="1253330"/>
            <a:ext cx="10515600" cy="5103019"/>
          </a:xfrm>
        </p:spPr>
        <p:txBody>
          <a:bodyPr>
            <a:normAutofit lnSpcReduction="10000"/>
          </a:bodyPr>
          <a:lstStyle/>
          <a:p>
            <a:pPr marL="0" indent="0">
              <a:buNone/>
            </a:pPr>
            <a:r>
              <a:rPr lang="en-BE" sz="1800" kern="0" dirty="0">
                <a:solidFill>
                  <a:srgbClr val="595654"/>
                </a:solidFill>
                <a:effectLst/>
                <a:latin typeface="Neo Sans W01"/>
                <a:ea typeface="Times New Roman" panose="02020603050405020304" pitchFamily="18" charset="0"/>
                <a:cs typeface="Times New Roman" panose="02020603050405020304" pitchFamily="18" charset="0"/>
              </a:rPr>
              <a:t>To understand standardi</a:t>
            </a:r>
            <a:r>
              <a:rPr lang="en-US" sz="1800" kern="0" dirty="0">
                <a:solidFill>
                  <a:srgbClr val="595654"/>
                </a:solidFill>
                <a:effectLst/>
                <a:latin typeface="Neo Sans W01"/>
                <a:ea typeface="Times New Roman" panose="02020603050405020304" pitchFamily="18" charset="0"/>
                <a:cs typeface="Times New Roman" panose="02020603050405020304" pitchFamily="18" charset="0"/>
              </a:rPr>
              <a:t>s</a:t>
            </a:r>
            <a:r>
              <a:rPr lang="en-BE" sz="1800" kern="0" dirty="0">
                <a:solidFill>
                  <a:srgbClr val="595654"/>
                </a:solidFill>
                <a:effectLst/>
                <a:latin typeface="Neo Sans W01"/>
                <a:ea typeface="Times New Roman" panose="02020603050405020304" pitchFamily="18" charset="0"/>
                <a:cs typeface="Times New Roman" panose="02020603050405020304" pitchFamily="18" charset="0"/>
              </a:rPr>
              <a:t>ation, you need to understand the regulatory frameworks that have been and are still regulating the sales of electrical products. </a:t>
            </a:r>
            <a:endParaRPr lang="en-US" sz="1800" kern="0" dirty="0">
              <a:solidFill>
                <a:srgbClr val="595654"/>
              </a:solidFill>
              <a:effectLst/>
              <a:latin typeface="Neo Sans W01"/>
              <a:ea typeface="Times New Roman" panose="02020603050405020304" pitchFamily="18" charset="0"/>
              <a:cs typeface="Times New Roman" panose="02020603050405020304" pitchFamily="18" charset="0"/>
            </a:endParaRPr>
          </a:p>
          <a:p>
            <a:pPr marL="0" indent="0">
              <a:buNone/>
            </a:pPr>
            <a:r>
              <a:rPr lang="en-US" sz="1800" kern="0" dirty="0">
                <a:solidFill>
                  <a:srgbClr val="595654"/>
                </a:solidFill>
                <a:effectLst/>
                <a:latin typeface="Neo Sans W01"/>
                <a:ea typeface="Times New Roman" panose="02020603050405020304" pitchFamily="18" charset="0"/>
                <a:cs typeface="Times New Roman" panose="02020603050405020304" pitchFamily="18" charset="0"/>
              </a:rPr>
              <a:t>In </a:t>
            </a:r>
            <a:r>
              <a:rPr lang="en-BE" sz="1800" kern="0" dirty="0">
                <a:solidFill>
                  <a:srgbClr val="595654"/>
                </a:solidFill>
                <a:effectLst/>
                <a:latin typeface="Neo Sans W01"/>
                <a:ea typeface="Times New Roman" panose="02020603050405020304" pitchFamily="18" charset="0"/>
                <a:cs typeface="Times New Roman" panose="02020603050405020304" pitchFamily="18" charset="0"/>
              </a:rPr>
              <a:t>most countries in Europe, there were mandatory certification requirements to be met before an electrical product could enter the market</a:t>
            </a:r>
            <a:endParaRPr lang="en-US" kern="0" dirty="0">
              <a:solidFill>
                <a:srgbClr val="595654"/>
              </a:solidFill>
              <a:latin typeface="Neo Sans W01"/>
              <a:ea typeface="Times New Roman" panose="02020603050405020304" pitchFamily="18" charset="0"/>
              <a:cs typeface="Times New Roman" panose="02020603050405020304" pitchFamily="18" charset="0"/>
            </a:endParaRPr>
          </a:p>
          <a:p>
            <a:pPr marL="0" indent="0">
              <a:buNone/>
            </a:pPr>
            <a:r>
              <a:rPr lang="en-BE" sz="1800" kern="0" dirty="0">
                <a:solidFill>
                  <a:srgbClr val="595654"/>
                </a:solidFill>
                <a:effectLst/>
                <a:latin typeface="Neo Sans W01"/>
                <a:ea typeface="Times New Roman" panose="02020603050405020304" pitchFamily="18" charset="0"/>
                <a:cs typeface="Times New Roman" panose="02020603050405020304" pitchFamily="18" charset="0"/>
              </a:rPr>
              <a:t>In each country there was one appointed certification body, </a:t>
            </a:r>
            <a:r>
              <a:rPr lang="en-US" sz="1800" kern="0" dirty="0">
                <a:solidFill>
                  <a:srgbClr val="595654"/>
                </a:solidFill>
                <a:effectLst/>
                <a:latin typeface="Neo Sans W01"/>
                <a:ea typeface="Times New Roman" panose="02020603050405020304" pitchFamily="18" charset="0"/>
                <a:cs typeface="Times New Roman" panose="02020603050405020304" pitchFamily="18" charset="0"/>
              </a:rPr>
              <a:t>owned or appointed by </a:t>
            </a:r>
            <a:r>
              <a:rPr lang="en-BE" sz="1800" kern="0" dirty="0">
                <a:solidFill>
                  <a:srgbClr val="595654"/>
                </a:solidFill>
                <a:effectLst/>
                <a:latin typeface="Neo Sans W01"/>
                <a:ea typeface="Times New Roman" panose="02020603050405020304" pitchFamily="18" charset="0"/>
                <a:cs typeface="Times New Roman" panose="02020603050405020304" pitchFamily="18" charset="0"/>
              </a:rPr>
              <a:t>the country’s government. </a:t>
            </a:r>
            <a:endParaRPr lang="en-US" sz="1800" kern="0" dirty="0">
              <a:solidFill>
                <a:srgbClr val="595654"/>
              </a:solidFill>
              <a:effectLst/>
              <a:latin typeface="Neo Sans W01"/>
              <a:ea typeface="Times New Roman" panose="02020603050405020304" pitchFamily="18" charset="0"/>
              <a:cs typeface="Times New Roman" panose="02020603050405020304" pitchFamily="18" charset="0"/>
            </a:endParaRPr>
          </a:p>
          <a:p>
            <a:r>
              <a:rPr lang="en-BE" sz="1800" kern="0" dirty="0">
                <a:solidFill>
                  <a:srgbClr val="595654"/>
                </a:solidFill>
                <a:effectLst/>
                <a:latin typeface="Neo Sans W01"/>
                <a:ea typeface="Times New Roman" panose="02020603050405020304" pitchFamily="18" charset="0"/>
                <a:cs typeface="Times New Roman" panose="02020603050405020304" pitchFamily="18" charset="0"/>
              </a:rPr>
              <a:t>In the 1910’s, two testing and certification bodies from Germany and the Netherlands had formed the Installationsfragekommission (IFK) to collaborate on standardi</a:t>
            </a:r>
            <a:r>
              <a:rPr lang="en-US" sz="1800" kern="0" dirty="0">
                <a:solidFill>
                  <a:srgbClr val="595654"/>
                </a:solidFill>
                <a:effectLst/>
                <a:latin typeface="Neo Sans W01"/>
                <a:ea typeface="Times New Roman" panose="02020603050405020304" pitchFamily="18" charset="0"/>
                <a:cs typeface="Times New Roman" panose="02020603050405020304" pitchFamily="18" charset="0"/>
              </a:rPr>
              <a:t>s</a:t>
            </a:r>
            <a:r>
              <a:rPr lang="en-BE" sz="1800" kern="0" dirty="0">
                <a:solidFill>
                  <a:srgbClr val="595654"/>
                </a:solidFill>
                <a:effectLst/>
                <a:latin typeface="Neo Sans W01"/>
                <a:ea typeface="Times New Roman" panose="02020603050405020304" pitchFamily="18" charset="0"/>
                <a:cs typeface="Times New Roman" panose="02020603050405020304" pitchFamily="18" charset="0"/>
              </a:rPr>
              <a:t>ation</a:t>
            </a:r>
            <a:r>
              <a:rPr lang="en-US" sz="1800" kern="0" dirty="0">
                <a:solidFill>
                  <a:srgbClr val="595654"/>
                </a:solidFill>
                <a:effectLst/>
                <a:latin typeface="Neo Sans W01"/>
                <a:ea typeface="Times New Roman" panose="02020603050405020304" pitchFamily="18" charset="0"/>
                <a:cs typeface="Times New Roman" panose="02020603050405020304" pitchFamily="18" charset="0"/>
              </a:rPr>
              <a:t>. </a:t>
            </a:r>
            <a:r>
              <a:rPr lang="en-BE" sz="1800" kern="0" dirty="0">
                <a:solidFill>
                  <a:srgbClr val="595654"/>
                </a:solidFill>
                <a:effectLst/>
                <a:latin typeface="Neo Sans W01"/>
                <a:ea typeface="Times New Roman" panose="02020603050405020304" pitchFamily="18" charset="0"/>
                <a:cs typeface="Times New Roman" panose="02020603050405020304" pitchFamily="18" charset="0"/>
              </a:rPr>
              <a:t>By the end of 1939, the number of members in IFK had risen to 13.</a:t>
            </a:r>
            <a:endParaRPr lang="en-US" sz="1800" kern="0" dirty="0">
              <a:solidFill>
                <a:srgbClr val="595654"/>
              </a:solidFill>
              <a:effectLst/>
              <a:latin typeface="Neo Sans W01"/>
              <a:ea typeface="Times New Roman" panose="02020603050405020304" pitchFamily="18" charset="0"/>
              <a:cs typeface="Times New Roman" panose="02020603050405020304" pitchFamily="18" charset="0"/>
            </a:endParaRPr>
          </a:p>
          <a:p>
            <a:r>
              <a:rPr lang="en-BE" sz="1800" kern="0" dirty="0">
                <a:solidFill>
                  <a:srgbClr val="595654"/>
                </a:solidFill>
                <a:effectLst/>
                <a:latin typeface="Neo Sans W01"/>
                <a:ea typeface="Times New Roman" panose="02020603050405020304" pitchFamily="18" charset="0"/>
                <a:cs typeface="Times New Roman" panose="02020603050405020304" pitchFamily="18" charset="0"/>
              </a:rPr>
              <a:t>In 1946, based on IFK </a:t>
            </a:r>
            <a:r>
              <a:rPr lang="en-US" sz="1800" kern="0" dirty="0">
                <a:solidFill>
                  <a:srgbClr val="595654"/>
                </a:solidFill>
                <a:effectLst/>
                <a:latin typeface="Neo Sans W01"/>
                <a:ea typeface="Times New Roman" panose="02020603050405020304" pitchFamily="18" charset="0"/>
                <a:cs typeface="Times New Roman" panose="02020603050405020304" pitchFamily="18" charset="0"/>
              </a:rPr>
              <a:t>the CEE </a:t>
            </a:r>
            <a:r>
              <a:rPr lang="en-BE" sz="1800" kern="0" dirty="0">
                <a:solidFill>
                  <a:srgbClr val="595654"/>
                </a:solidFill>
                <a:effectLst/>
                <a:latin typeface="Neo Sans W01"/>
                <a:ea typeface="Times New Roman" panose="02020603050405020304" pitchFamily="18" charset="0"/>
                <a:cs typeface="Times New Roman" panose="02020603050405020304" pitchFamily="18" charset="0"/>
              </a:rPr>
              <a:t>(International Commission on Rules for the Approval of Electrical Equipment)</a:t>
            </a:r>
            <a:r>
              <a:rPr lang="en-US" sz="1800" kern="0" dirty="0">
                <a:solidFill>
                  <a:srgbClr val="595654"/>
                </a:solidFill>
                <a:effectLst/>
                <a:latin typeface="Neo Sans W01"/>
                <a:ea typeface="Times New Roman" panose="02020603050405020304" pitchFamily="18" charset="0"/>
                <a:cs typeface="Times New Roman" panose="02020603050405020304" pitchFamily="18" charset="0"/>
              </a:rPr>
              <a:t> </a:t>
            </a:r>
            <a:r>
              <a:rPr lang="en-BE" sz="1800" kern="0" dirty="0">
                <a:solidFill>
                  <a:srgbClr val="595654"/>
                </a:solidFill>
                <a:effectLst/>
                <a:latin typeface="Neo Sans W01"/>
                <a:ea typeface="Times New Roman" panose="02020603050405020304" pitchFamily="18" charset="0"/>
                <a:cs typeface="Times New Roman" panose="02020603050405020304" pitchFamily="18" charset="0"/>
              </a:rPr>
              <a:t>was created with 13 members</a:t>
            </a:r>
            <a:r>
              <a:rPr lang="en-US" kern="0" dirty="0">
                <a:solidFill>
                  <a:srgbClr val="595654"/>
                </a:solidFill>
                <a:latin typeface="Neo Sans W01"/>
                <a:ea typeface="Times New Roman" panose="02020603050405020304" pitchFamily="18" charset="0"/>
                <a:cs typeface="Times New Roman" panose="02020603050405020304" pitchFamily="18" charset="0"/>
              </a:rPr>
              <a:t>, with </a:t>
            </a:r>
            <a:r>
              <a:rPr lang="en-BE" sz="1800" kern="0" dirty="0">
                <a:solidFill>
                  <a:srgbClr val="595654"/>
                </a:solidFill>
                <a:effectLst/>
                <a:latin typeface="Neo Sans W01"/>
                <a:ea typeface="Times New Roman" panose="02020603050405020304" pitchFamily="18" charset="0"/>
                <a:cs typeface="Times New Roman" panose="02020603050405020304" pitchFamily="18" charset="0"/>
              </a:rPr>
              <a:t>an</a:t>
            </a:r>
            <a:r>
              <a:rPr lang="en-US" sz="1800" kern="0" dirty="0">
                <a:solidFill>
                  <a:srgbClr val="595654"/>
                </a:solidFill>
                <a:effectLst/>
                <a:latin typeface="Neo Sans W01"/>
                <a:ea typeface="Times New Roman" panose="02020603050405020304" pitchFamily="18" charset="0"/>
                <a:cs typeface="Times New Roman" panose="02020603050405020304" pitchFamily="18" charset="0"/>
              </a:rPr>
              <a:t> </a:t>
            </a:r>
            <a:r>
              <a:rPr lang="en-BE" sz="1800" kern="0" dirty="0">
                <a:solidFill>
                  <a:srgbClr val="595654"/>
                </a:solidFill>
                <a:effectLst/>
                <a:latin typeface="Neo Sans W01"/>
                <a:ea typeface="Times New Roman" panose="02020603050405020304" pitchFamily="18" charset="0"/>
                <a:cs typeface="Times New Roman" panose="02020603050405020304" pitchFamily="18" charset="0"/>
              </a:rPr>
              <a:t>European focus. At the end of the 1940s, </a:t>
            </a:r>
            <a:r>
              <a:rPr lang="en-US" sz="1800" kern="0" dirty="0">
                <a:solidFill>
                  <a:srgbClr val="595654"/>
                </a:solidFill>
                <a:effectLst/>
                <a:latin typeface="Neo Sans W01"/>
                <a:ea typeface="Times New Roman" panose="02020603050405020304" pitchFamily="18" charset="0"/>
                <a:cs typeface="Times New Roman" panose="02020603050405020304" pitchFamily="18" charset="0"/>
              </a:rPr>
              <a:t>t</a:t>
            </a:r>
            <a:r>
              <a:rPr lang="en-BE" sz="1800" kern="0" dirty="0">
                <a:solidFill>
                  <a:srgbClr val="595654"/>
                </a:solidFill>
                <a:effectLst/>
                <a:latin typeface="Neo Sans W01"/>
                <a:ea typeface="Times New Roman" panose="02020603050405020304" pitchFamily="18" charset="0"/>
                <a:cs typeface="Times New Roman" panose="02020603050405020304" pitchFamily="18" charset="0"/>
              </a:rPr>
              <a:t>he CEE, formed a partnership with IEC (International Electrotechnical Commission), the largest global standardi</a:t>
            </a:r>
            <a:r>
              <a:rPr lang="en-US" sz="1800" kern="0" dirty="0">
                <a:solidFill>
                  <a:srgbClr val="595654"/>
                </a:solidFill>
                <a:effectLst/>
                <a:latin typeface="Neo Sans W01"/>
                <a:ea typeface="Times New Roman" panose="02020603050405020304" pitchFamily="18" charset="0"/>
                <a:cs typeface="Times New Roman" panose="02020603050405020304" pitchFamily="18" charset="0"/>
              </a:rPr>
              <a:t>s</a:t>
            </a:r>
            <a:r>
              <a:rPr lang="en-BE" sz="1800" kern="0" dirty="0">
                <a:solidFill>
                  <a:srgbClr val="595654"/>
                </a:solidFill>
                <a:effectLst/>
                <a:latin typeface="Neo Sans W01"/>
                <a:ea typeface="Times New Roman" panose="02020603050405020304" pitchFamily="18" charset="0"/>
                <a:cs typeface="Times New Roman" panose="02020603050405020304" pitchFamily="18" charset="0"/>
              </a:rPr>
              <a:t>ation organi</a:t>
            </a:r>
            <a:r>
              <a:rPr lang="en-US" sz="1800" kern="0" dirty="0">
                <a:solidFill>
                  <a:srgbClr val="595654"/>
                </a:solidFill>
                <a:effectLst/>
                <a:latin typeface="Neo Sans W01"/>
                <a:ea typeface="Times New Roman" panose="02020603050405020304" pitchFamily="18" charset="0"/>
                <a:cs typeface="Times New Roman" panose="02020603050405020304" pitchFamily="18" charset="0"/>
              </a:rPr>
              <a:t>s</a:t>
            </a:r>
            <a:r>
              <a:rPr lang="en-BE" sz="1800" kern="0" dirty="0">
                <a:solidFill>
                  <a:srgbClr val="595654"/>
                </a:solidFill>
                <a:effectLst/>
                <a:latin typeface="Neo Sans W01"/>
                <a:ea typeface="Times New Roman" panose="02020603050405020304" pitchFamily="18" charset="0"/>
                <a:cs typeface="Times New Roman" panose="02020603050405020304" pitchFamily="18" charset="0"/>
              </a:rPr>
              <a:t>ation in the electrotechnical area.</a:t>
            </a:r>
            <a:endParaRPr lang="en-US" sz="1800" kern="0" dirty="0">
              <a:solidFill>
                <a:srgbClr val="595654"/>
              </a:solidFill>
              <a:effectLst/>
              <a:latin typeface="Neo Sans W01"/>
              <a:ea typeface="Times New Roman" panose="02020603050405020304" pitchFamily="18" charset="0"/>
              <a:cs typeface="Times New Roman" panose="02020603050405020304" pitchFamily="18" charset="0"/>
            </a:endParaRPr>
          </a:p>
          <a:p>
            <a:r>
              <a:rPr lang="en-US" sz="1800" kern="0" dirty="0">
                <a:solidFill>
                  <a:srgbClr val="595654"/>
                </a:solidFill>
                <a:effectLst/>
                <a:latin typeface="Neo Sans W01"/>
                <a:ea typeface="Times New Roman" panose="02020603050405020304" pitchFamily="18" charset="0"/>
                <a:cs typeface="Times New Roman" panose="02020603050405020304" pitchFamily="18" charset="0"/>
              </a:rPr>
              <a:t>In 1961 the </a:t>
            </a:r>
            <a:r>
              <a:rPr lang="en-BE" sz="1800" kern="0" dirty="0">
                <a:solidFill>
                  <a:srgbClr val="595654"/>
                </a:solidFill>
                <a:effectLst/>
                <a:latin typeface="Neo Sans W01"/>
                <a:ea typeface="Times New Roman" panose="02020603050405020304" pitchFamily="18" charset="0"/>
                <a:cs typeface="Times New Roman" panose="02020603050405020304" pitchFamily="18" charset="0"/>
              </a:rPr>
              <a:t>CEE CB (</a:t>
            </a:r>
            <a:r>
              <a:rPr lang="en-US" sz="1800" kern="0" dirty="0">
                <a:solidFill>
                  <a:srgbClr val="595654"/>
                </a:solidFill>
                <a:effectLst/>
                <a:latin typeface="Neo Sans W01"/>
                <a:ea typeface="Times New Roman" panose="02020603050405020304" pitchFamily="18" charset="0"/>
                <a:cs typeface="Times New Roman" panose="02020603050405020304" pitchFamily="18" charset="0"/>
              </a:rPr>
              <a:t>C</a:t>
            </a:r>
            <a:r>
              <a:rPr lang="en-BE" sz="1800" kern="0" dirty="0" err="1">
                <a:solidFill>
                  <a:srgbClr val="595654"/>
                </a:solidFill>
                <a:effectLst/>
                <a:latin typeface="Neo Sans W01"/>
                <a:ea typeface="Times New Roman" panose="02020603050405020304" pitchFamily="18" charset="0"/>
                <a:cs typeface="Times New Roman" panose="02020603050405020304" pitchFamily="18" charset="0"/>
              </a:rPr>
              <a:t>ertification</a:t>
            </a:r>
            <a:r>
              <a:rPr lang="en-BE" sz="1800" kern="0" dirty="0">
                <a:solidFill>
                  <a:srgbClr val="595654"/>
                </a:solidFill>
                <a:effectLst/>
                <a:latin typeface="Neo Sans W01"/>
                <a:ea typeface="Times New Roman" panose="02020603050405020304" pitchFamily="18" charset="0"/>
                <a:cs typeface="Times New Roman" panose="02020603050405020304" pitchFamily="18" charset="0"/>
              </a:rPr>
              <a:t> Body) was formed, with the aim to</a:t>
            </a:r>
            <a:r>
              <a:rPr lang="en-US" sz="1800" kern="0" dirty="0">
                <a:solidFill>
                  <a:srgbClr val="595654"/>
                </a:solidFill>
                <a:effectLst/>
                <a:latin typeface="Neo Sans W01"/>
                <a:ea typeface="Times New Roman" panose="02020603050405020304" pitchFamily="18" charset="0"/>
                <a:cs typeface="Times New Roman" panose="02020603050405020304" pitchFamily="18" charset="0"/>
              </a:rPr>
              <a:t> </a:t>
            </a:r>
            <a:r>
              <a:rPr lang="en-BE" sz="1800" kern="0" dirty="0">
                <a:solidFill>
                  <a:srgbClr val="595654"/>
                </a:solidFill>
                <a:effectLst/>
                <a:latin typeface="Neo Sans W01"/>
                <a:ea typeface="Times New Roman" panose="02020603050405020304" pitchFamily="18" charset="0"/>
                <a:cs typeface="Times New Roman" panose="02020603050405020304" pitchFamily="18" charset="0"/>
              </a:rPr>
              <a:t>limit the number of tests to different mandatory European certificates.</a:t>
            </a:r>
            <a:endParaRPr lang="en-US" sz="1800" kern="0" dirty="0">
              <a:solidFill>
                <a:srgbClr val="595654"/>
              </a:solidFill>
              <a:effectLst/>
              <a:latin typeface="Neo Sans W01"/>
              <a:ea typeface="Times New Roman" panose="02020603050405020304" pitchFamily="18" charset="0"/>
              <a:cs typeface="Times New Roman" panose="02020603050405020304" pitchFamily="18" charset="0"/>
            </a:endParaRPr>
          </a:p>
          <a:p>
            <a:r>
              <a:rPr lang="en-US" sz="1800" kern="0" dirty="0">
                <a:solidFill>
                  <a:srgbClr val="595654"/>
                </a:solidFill>
                <a:effectLst/>
                <a:latin typeface="Neo Sans W01"/>
                <a:ea typeface="Times New Roman" panose="02020603050405020304" pitchFamily="18" charset="0"/>
                <a:cs typeface="Times New Roman" panose="02020603050405020304" pitchFamily="18" charset="0"/>
              </a:rPr>
              <a:t>1985 was a turning point for European </a:t>
            </a:r>
            <a:r>
              <a:rPr lang="en-US" sz="1800" kern="0" dirty="0" err="1">
                <a:solidFill>
                  <a:srgbClr val="595654"/>
                </a:solidFill>
                <a:effectLst/>
                <a:latin typeface="Neo Sans W01"/>
                <a:ea typeface="Times New Roman" panose="02020603050405020304" pitchFamily="18" charset="0"/>
                <a:cs typeface="Times New Roman" panose="02020603050405020304" pitchFamily="18" charset="0"/>
              </a:rPr>
              <a:t>standardisation</a:t>
            </a:r>
            <a:r>
              <a:rPr lang="en-US" sz="1800" kern="0" dirty="0">
                <a:solidFill>
                  <a:srgbClr val="595654"/>
                </a:solidFill>
                <a:effectLst/>
                <a:latin typeface="Neo Sans W01"/>
                <a:ea typeface="Times New Roman" panose="02020603050405020304" pitchFamily="18" charset="0"/>
                <a:cs typeface="Times New Roman" panose="02020603050405020304" pitchFamily="18" charset="0"/>
              </a:rPr>
              <a:t>. The drivers of the CEE, the testing and certification bodies, had given up the previous form of cooperation and standardization has been transferred to CENELEC. The certification branch of the CEE switched to the IEC. A conformity assessment system was created here, the IECEE, which is now one of the largest global certification systems for electrical products.</a:t>
            </a:r>
            <a:endParaRPr lang="en-US" kern="0" dirty="0">
              <a:solidFill>
                <a:srgbClr val="595654"/>
              </a:solidFill>
              <a:latin typeface="Neo Sans W01"/>
              <a:ea typeface="Times New Roman" panose="02020603050405020304" pitchFamily="18" charset="0"/>
              <a:cs typeface="Times New Roman" panose="02020603050405020304" pitchFamily="18" charset="0"/>
            </a:endParaRPr>
          </a:p>
          <a:p>
            <a:endParaRPr lang="en-BE" sz="1600" dirty="0"/>
          </a:p>
        </p:txBody>
      </p:sp>
      <p:sp>
        <p:nvSpPr>
          <p:cNvPr id="4" name="Slide Number Placeholder 3">
            <a:extLst>
              <a:ext uri="{FF2B5EF4-FFF2-40B4-BE49-F238E27FC236}">
                <a16:creationId xmlns:a16="http://schemas.microsoft.com/office/drawing/2014/main" id="{B9888CC5-ECD2-7A5B-5463-8FEA634D912C}"/>
              </a:ext>
            </a:extLst>
          </p:cNvPr>
          <p:cNvSpPr>
            <a:spLocks noGrp="1"/>
          </p:cNvSpPr>
          <p:nvPr>
            <p:ph type="sldNum" sz="quarter" idx="12"/>
          </p:nvPr>
        </p:nvSpPr>
        <p:spPr/>
        <p:txBody>
          <a:bodyPr/>
          <a:lstStyle/>
          <a:p>
            <a:fld id="{FCF61269-FEFB-4E9F-9C3E-B85E81E8E383}" type="slidenum">
              <a:rPr lang="en-US" smtClean="0"/>
              <a:pPr/>
              <a:t>4</a:t>
            </a:fld>
            <a:endParaRPr lang="en-US" dirty="0"/>
          </a:p>
        </p:txBody>
      </p:sp>
      <p:sp>
        <p:nvSpPr>
          <p:cNvPr id="5" name="Footer Placeholder 4">
            <a:extLst>
              <a:ext uri="{FF2B5EF4-FFF2-40B4-BE49-F238E27FC236}">
                <a16:creationId xmlns:a16="http://schemas.microsoft.com/office/drawing/2014/main" id="{7FB48258-D7F5-3924-58B5-51FF6DB364EE}"/>
              </a:ext>
            </a:extLst>
          </p:cNvPr>
          <p:cNvSpPr>
            <a:spLocks noGrp="1"/>
          </p:cNvSpPr>
          <p:nvPr>
            <p:ph type="ftr" sz="quarter" idx="3"/>
          </p:nvPr>
        </p:nvSpPr>
        <p:spPr/>
        <p:txBody>
          <a:bodyPr/>
          <a:lstStyle/>
          <a:p>
            <a:r>
              <a:rPr lang="en-US" dirty="0"/>
              <a:t>ETICS presentation - SGS CEBEC 100 years event</a:t>
            </a:r>
            <a:endParaRPr lang="en-GB" dirty="0"/>
          </a:p>
        </p:txBody>
      </p:sp>
    </p:spTree>
    <p:extLst>
      <p:ext uri="{BB962C8B-B14F-4D97-AF65-F5344CB8AC3E}">
        <p14:creationId xmlns:p14="http://schemas.microsoft.com/office/powerpoint/2010/main" val="2777673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14FD0-C271-FB74-F89D-29A6C0A0C9F9}"/>
              </a:ext>
            </a:extLst>
          </p:cNvPr>
          <p:cNvSpPr>
            <a:spLocks noGrp="1"/>
          </p:cNvSpPr>
          <p:nvPr>
            <p:ph type="title"/>
          </p:nvPr>
        </p:nvSpPr>
        <p:spPr/>
        <p:txBody>
          <a:bodyPr/>
          <a:lstStyle/>
          <a:p>
            <a:r>
              <a:rPr lang="en-US" dirty="0"/>
              <a:t>A selected moment from 1973 about an activity of the CEE</a:t>
            </a:r>
            <a:endParaRPr lang="en-BE" dirty="0"/>
          </a:p>
        </p:txBody>
      </p:sp>
      <p:sp>
        <p:nvSpPr>
          <p:cNvPr id="4" name="Slide Number Placeholder 3">
            <a:extLst>
              <a:ext uri="{FF2B5EF4-FFF2-40B4-BE49-F238E27FC236}">
                <a16:creationId xmlns:a16="http://schemas.microsoft.com/office/drawing/2014/main" id="{FEBF8A77-D7A4-D6DC-E8F8-A917E3BECFFE}"/>
              </a:ext>
            </a:extLst>
          </p:cNvPr>
          <p:cNvSpPr>
            <a:spLocks noGrp="1"/>
          </p:cNvSpPr>
          <p:nvPr>
            <p:ph type="sldNum" sz="quarter" idx="12"/>
          </p:nvPr>
        </p:nvSpPr>
        <p:spPr/>
        <p:txBody>
          <a:bodyPr/>
          <a:lstStyle/>
          <a:p>
            <a:fld id="{FCF61269-FEFB-4E9F-9C3E-B85E81E8E383}" type="slidenum">
              <a:rPr lang="en-US" smtClean="0"/>
              <a:pPr/>
              <a:t>5</a:t>
            </a:fld>
            <a:endParaRPr lang="en-US" dirty="0"/>
          </a:p>
        </p:txBody>
      </p:sp>
      <p:sp>
        <p:nvSpPr>
          <p:cNvPr id="5" name="Footer Placeholder 4">
            <a:extLst>
              <a:ext uri="{FF2B5EF4-FFF2-40B4-BE49-F238E27FC236}">
                <a16:creationId xmlns:a16="http://schemas.microsoft.com/office/drawing/2014/main" id="{BEE73F3E-5BC3-4863-B475-8CC85C4B89B0}"/>
              </a:ext>
            </a:extLst>
          </p:cNvPr>
          <p:cNvSpPr>
            <a:spLocks noGrp="1"/>
          </p:cNvSpPr>
          <p:nvPr>
            <p:ph type="ftr" sz="quarter" idx="3"/>
          </p:nvPr>
        </p:nvSpPr>
        <p:spPr/>
        <p:txBody>
          <a:bodyPr/>
          <a:lstStyle/>
          <a:p>
            <a:r>
              <a:rPr lang="en-US" dirty="0"/>
              <a:t>ETICS presentation - SGS CEBEC 100 years event</a:t>
            </a:r>
            <a:endParaRPr lang="en-GB" dirty="0"/>
          </a:p>
        </p:txBody>
      </p:sp>
      <p:sp>
        <p:nvSpPr>
          <p:cNvPr id="3" name="TextBox 2">
            <a:extLst>
              <a:ext uri="{FF2B5EF4-FFF2-40B4-BE49-F238E27FC236}">
                <a16:creationId xmlns:a16="http://schemas.microsoft.com/office/drawing/2014/main" id="{87B66D1D-CA0B-49E1-7AB9-4FCA1F7686B5}"/>
              </a:ext>
            </a:extLst>
          </p:cNvPr>
          <p:cNvSpPr txBox="1"/>
          <p:nvPr/>
        </p:nvSpPr>
        <p:spPr>
          <a:xfrm>
            <a:off x="838198" y="1981395"/>
            <a:ext cx="6210053" cy="2817913"/>
          </a:xfrm>
          <a:prstGeom prst="rect">
            <a:avLst/>
          </a:prstGeom>
          <a:noFill/>
          <a:ln>
            <a:solidFill>
              <a:schemeClr val="accent4">
                <a:lumMod val="75000"/>
              </a:schemeClr>
            </a:solidFill>
          </a:ln>
        </p:spPr>
        <p:txBody>
          <a:bodyPr wrap="square" rtlCol="0">
            <a:normAutofit lnSpcReduction="10000"/>
          </a:bodyPr>
          <a:lstStyle/>
          <a:p>
            <a:r>
              <a:rPr lang="en-US" dirty="0"/>
              <a:t>In a discussion with a big manufacturer, I asked him if he could agree with me on the following:</a:t>
            </a:r>
          </a:p>
          <a:p>
            <a:r>
              <a:rPr lang="en-US" dirty="0"/>
              <a:t>1. Safety first</a:t>
            </a:r>
          </a:p>
          <a:p>
            <a:r>
              <a:rPr lang="en-US" dirty="0"/>
              <a:t>2. Secondly, Safety</a:t>
            </a:r>
          </a:p>
          <a:p>
            <a:r>
              <a:rPr lang="en-US" dirty="0"/>
              <a:t>3. And then, production</a:t>
            </a:r>
          </a:p>
          <a:p>
            <a:endParaRPr lang="en-US" dirty="0"/>
          </a:p>
          <a:p>
            <a:r>
              <a:rPr lang="en-US" dirty="0"/>
              <a:t>He was at first a little astonished but answered after a while: My firm cannot afford to produce unsafe equipment; just a few fatal accidents, and when they become known, this will ruin my business.</a:t>
            </a:r>
            <a:endParaRPr lang="en-BE" dirty="0"/>
          </a:p>
        </p:txBody>
      </p:sp>
      <p:pic>
        <p:nvPicPr>
          <p:cNvPr id="8" name="Picture 7">
            <a:extLst>
              <a:ext uri="{FF2B5EF4-FFF2-40B4-BE49-F238E27FC236}">
                <a16:creationId xmlns:a16="http://schemas.microsoft.com/office/drawing/2014/main" id="{2266ACF2-C4D1-6913-5A2B-CC7A605CF851}"/>
              </a:ext>
            </a:extLst>
          </p:cNvPr>
          <p:cNvPicPr>
            <a:picLocks noChangeAspect="1"/>
          </p:cNvPicPr>
          <p:nvPr/>
        </p:nvPicPr>
        <p:blipFill>
          <a:blip r:embed="rId2"/>
          <a:stretch>
            <a:fillRect/>
          </a:stretch>
        </p:blipFill>
        <p:spPr>
          <a:xfrm>
            <a:off x="7288566" y="1062595"/>
            <a:ext cx="4642277" cy="3739995"/>
          </a:xfrm>
          <a:prstGeom prst="rect">
            <a:avLst/>
          </a:prstGeom>
          <a:ln>
            <a:solidFill>
              <a:schemeClr val="accent4">
                <a:lumMod val="75000"/>
              </a:schemeClr>
            </a:solidFill>
          </a:ln>
        </p:spPr>
      </p:pic>
      <p:pic>
        <p:nvPicPr>
          <p:cNvPr id="10" name="Picture 9">
            <a:extLst>
              <a:ext uri="{FF2B5EF4-FFF2-40B4-BE49-F238E27FC236}">
                <a16:creationId xmlns:a16="http://schemas.microsoft.com/office/drawing/2014/main" id="{763C29BE-D729-6F07-7FF7-C3B0C68F9AB5}"/>
              </a:ext>
            </a:extLst>
          </p:cNvPr>
          <p:cNvPicPr>
            <a:picLocks noChangeAspect="1"/>
          </p:cNvPicPr>
          <p:nvPr/>
        </p:nvPicPr>
        <p:blipFill>
          <a:blip r:embed="rId3"/>
          <a:stretch>
            <a:fillRect/>
          </a:stretch>
        </p:blipFill>
        <p:spPr>
          <a:xfrm>
            <a:off x="6732641" y="4861635"/>
            <a:ext cx="5198202" cy="1553759"/>
          </a:xfrm>
          <a:prstGeom prst="rect">
            <a:avLst/>
          </a:prstGeom>
          <a:ln>
            <a:solidFill>
              <a:schemeClr val="accent4">
                <a:lumMod val="75000"/>
              </a:schemeClr>
            </a:solidFill>
          </a:ln>
        </p:spPr>
      </p:pic>
      <p:sp>
        <p:nvSpPr>
          <p:cNvPr id="11" name="TextBox 10">
            <a:extLst>
              <a:ext uri="{FF2B5EF4-FFF2-40B4-BE49-F238E27FC236}">
                <a16:creationId xmlns:a16="http://schemas.microsoft.com/office/drawing/2014/main" id="{6A8045CF-167A-EEDE-0962-817E67DD1772}"/>
              </a:ext>
            </a:extLst>
          </p:cNvPr>
          <p:cNvSpPr txBox="1"/>
          <p:nvPr/>
        </p:nvSpPr>
        <p:spPr>
          <a:xfrm>
            <a:off x="838198" y="4861635"/>
            <a:ext cx="5616651" cy="1278038"/>
          </a:xfrm>
          <a:prstGeom prst="rect">
            <a:avLst/>
          </a:prstGeom>
          <a:noFill/>
          <a:ln>
            <a:solidFill>
              <a:schemeClr val="accent4">
                <a:lumMod val="75000"/>
              </a:schemeClr>
            </a:solidFill>
          </a:ln>
        </p:spPr>
        <p:txBody>
          <a:bodyPr wrap="square" rtlCol="0">
            <a:normAutofit/>
          </a:bodyPr>
          <a:lstStyle/>
          <a:p>
            <a:r>
              <a:rPr lang="en-US" dirty="0"/>
              <a:t>A comprehensive and detailed information on </a:t>
            </a:r>
            <a:r>
              <a:rPr lang="en-US" dirty="0" err="1"/>
              <a:t>standardisation</a:t>
            </a:r>
            <a:r>
              <a:rPr lang="en-US" dirty="0"/>
              <a:t> and the cooperation of testing and certification </a:t>
            </a:r>
            <a:r>
              <a:rPr lang="en-US" dirty="0" err="1"/>
              <a:t>organisations</a:t>
            </a:r>
            <a:r>
              <a:rPr lang="en-US" dirty="0"/>
              <a:t> for the Japanese authorities.</a:t>
            </a:r>
          </a:p>
          <a:p>
            <a:r>
              <a:rPr lang="en-US" dirty="0"/>
              <a:t>Dated in Showa 48  = European calendar 1973.</a:t>
            </a:r>
            <a:endParaRPr lang="en-BE" dirty="0"/>
          </a:p>
        </p:txBody>
      </p:sp>
      <p:sp>
        <p:nvSpPr>
          <p:cNvPr id="12" name="Rectangle: Rounded Corners 11">
            <a:extLst>
              <a:ext uri="{FF2B5EF4-FFF2-40B4-BE49-F238E27FC236}">
                <a16:creationId xmlns:a16="http://schemas.microsoft.com/office/drawing/2014/main" id="{D0A82480-2364-36AE-A7E6-BA9E13E66A14}"/>
              </a:ext>
            </a:extLst>
          </p:cNvPr>
          <p:cNvSpPr/>
          <p:nvPr/>
        </p:nvSpPr>
        <p:spPr>
          <a:xfrm>
            <a:off x="7065102" y="6070107"/>
            <a:ext cx="1545498" cy="298450"/>
          </a:xfrm>
          <a:prstGeom prst="roundRect">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Rectangle: Rounded Corners 13">
            <a:extLst>
              <a:ext uri="{FF2B5EF4-FFF2-40B4-BE49-F238E27FC236}">
                <a16:creationId xmlns:a16="http://schemas.microsoft.com/office/drawing/2014/main" id="{21CA863F-7CA0-65E6-20BD-D618CBDA7FDE}"/>
              </a:ext>
            </a:extLst>
          </p:cNvPr>
          <p:cNvSpPr/>
          <p:nvPr/>
        </p:nvSpPr>
        <p:spPr>
          <a:xfrm>
            <a:off x="1751244" y="5713921"/>
            <a:ext cx="949325" cy="273719"/>
          </a:xfrm>
          <a:prstGeom prst="roundRect">
            <a:avLst/>
          </a:prstGeom>
          <a:noFill/>
          <a:ln w="190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TextBox 14">
            <a:extLst>
              <a:ext uri="{FF2B5EF4-FFF2-40B4-BE49-F238E27FC236}">
                <a16:creationId xmlns:a16="http://schemas.microsoft.com/office/drawing/2014/main" id="{51FD9596-2211-F758-DCCB-98113273A1CA}"/>
              </a:ext>
            </a:extLst>
          </p:cNvPr>
          <p:cNvSpPr txBox="1"/>
          <p:nvPr/>
        </p:nvSpPr>
        <p:spPr>
          <a:xfrm>
            <a:off x="838199" y="1007219"/>
            <a:ext cx="6210053" cy="640294"/>
          </a:xfrm>
          <a:prstGeom prst="rect">
            <a:avLst/>
          </a:prstGeom>
          <a:noFill/>
        </p:spPr>
        <p:txBody>
          <a:bodyPr wrap="square" rtlCol="0">
            <a:normAutofit/>
          </a:bodyPr>
          <a:lstStyle/>
          <a:p>
            <a:r>
              <a:rPr lang="en-US" i="1" dirty="0"/>
              <a:t>My dear colleagues, who respect the past, deposited with me a special study made in 1973, in order to avoid "final" archiving.</a:t>
            </a:r>
            <a:endParaRPr lang="en-BE" i="1" dirty="0"/>
          </a:p>
        </p:txBody>
      </p:sp>
    </p:spTree>
    <p:extLst>
      <p:ext uri="{BB962C8B-B14F-4D97-AF65-F5344CB8AC3E}">
        <p14:creationId xmlns:p14="http://schemas.microsoft.com/office/powerpoint/2010/main" val="3916808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7938A14-C42E-7BEE-729B-43A8093019D8}"/>
              </a:ext>
            </a:extLst>
          </p:cNvPr>
          <p:cNvSpPr>
            <a:spLocks noGrp="1"/>
          </p:cNvSpPr>
          <p:nvPr>
            <p:ph type="title"/>
          </p:nvPr>
        </p:nvSpPr>
        <p:spPr/>
        <p:txBody>
          <a:bodyPr/>
          <a:lstStyle/>
          <a:p>
            <a:r>
              <a:rPr lang="en-GB" dirty="0"/>
              <a:t>CEE in 1973: already 25 member</a:t>
            </a:r>
            <a:endParaRPr lang="en-BE" dirty="0"/>
          </a:p>
        </p:txBody>
      </p:sp>
      <p:sp>
        <p:nvSpPr>
          <p:cNvPr id="4" name="Slide Number Placeholder 3">
            <a:extLst>
              <a:ext uri="{FF2B5EF4-FFF2-40B4-BE49-F238E27FC236}">
                <a16:creationId xmlns:a16="http://schemas.microsoft.com/office/drawing/2014/main" id="{328AC595-C3D5-4993-70E0-DDF2AFF2758E}"/>
              </a:ext>
            </a:extLst>
          </p:cNvPr>
          <p:cNvSpPr>
            <a:spLocks noGrp="1"/>
          </p:cNvSpPr>
          <p:nvPr>
            <p:ph type="sldNum" sz="quarter" idx="12"/>
          </p:nvPr>
        </p:nvSpPr>
        <p:spPr/>
        <p:txBody>
          <a:bodyPr/>
          <a:lstStyle/>
          <a:p>
            <a:fld id="{FCF61269-FEFB-4E9F-9C3E-B85E81E8E383}" type="slidenum">
              <a:rPr lang="en-US" smtClean="0"/>
              <a:pPr/>
              <a:t>6</a:t>
            </a:fld>
            <a:endParaRPr lang="en-US" dirty="0"/>
          </a:p>
        </p:txBody>
      </p:sp>
      <p:sp>
        <p:nvSpPr>
          <p:cNvPr id="5" name="Footer Placeholder 4">
            <a:extLst>
              <a:ext uri="{FF2B5EF4-FFF2-40B4-BE49-F238E27FC236}">
                <a16:creationId xmlns:a16="http://schemas.microsoft.com/office/drawing/2014/main" id="{8664DFD9-EE42-BCC3-2864-8F94D2CA34F0}"/>
              </a:ext>
            </a:extLst>
          </p:cNvPr>
          <p:cNvSpPr>
            <a:spLocks noGrp="1"/>
          </p:cNvSpPr>
          <p:nvPr>
            <p:ph type="ftr" sz="quarter" idx="3"/>
          </p:nvPr>
        </p:nvSpPr>
        <p:spPr/>
        <p:txBody>
          <a:bodyPr/>
          <a:lstStyle/>
          <a:p>
            <a:r>
              <a:rPr lang="en-US" dirty="0"/>
              <a:t>ETICS presentation - SGS CEBEC 100 years event</a:t>
            </a:r>
            <a:endParaRPr lang="en-GB" dirty="0"/>
          </a:p>
        </p:txBody>
      </p:sp>
      <p:pic>
        <p:nvPicPr>
          <p:cNvPr id="8" name="Picture 7">
            <a:extLst>
              <a:ext uri="{FF2B5EF4-FFF2-40B4-BE49-F238E27FC236}">
                <a16:creationId xmlns:a16="http://schemas.microsoft.com/office/drawing/2014/main" id="{E648EE06-42C3-631F-9E0F-E758988C1A8C}"/>
              </a:ext>
            </a:extLst>
          </p:cNvPr>
          <p:cNvPicPr>
            <a:picLocks noChangeAspect="1"/>
          </p:cNvPicPr>
          <p:nvPr/>
        </p:nvPicPr>
        <p:blipFill>
          <a:blip r:embed="rId2"/>
          <a:stretch>
            <a:fillRect/>
          </a:stretch>
        </p:blipFill>
        <p:spPr>
          <a:xfrm>
            <a:off x="927096" y="1083076"/>
            <a:ext cx="4259395" cy="5273274"/>
          </a:xfrm>
          <a:prstGeom prst="rect">
            <a:avLst/>
          </a:prstGeom>
        </p:spPr>
      </p:pic>
      <p:pic>
        <p:nvPicPr>
          <p:cNvPr id="12" name="Picture 11">
            <a:extLst>
              <a:ext uri="{FF2B5EF4-FFF2-40B4-BE49-F238E27FC236}">
                <a16:creationId xmlns:a16="http://schemas.microsoft.com/office/drawing/2014/main" id="{B31A0FD7-F22D-AC41-88EF-4AEA0C2C0AF1}"/>
              </a:ext>
            </a:extLst>
          </p:cNvPr>
          <p:cNvPicPr>
            <a:picLocks noChangeAspect="1"/>
          </p:cNvPicPr>
          <p:nvPr/>
        </p:nvPicPr>
        <p:blipFill>
          <a:blip r:embed="rId3"/>
          <a:stretch>
            <a:fillRect/>
          </a:stretch>
        </p:blipFill>
        <p:spPr>
          <a:xfrm>
            <a:off x="8632506" y="1083075"/>
            <a:ext cx="2812512" cy="3981635"/>
          </a:xfrm>
          <a:prstGeom prst="rect">
            <a:avLst/>
          </a:prstGeom>
        </p:spPr>
      </p:pic>
      <p:pic>
        <p:nvPicPr>
          <p:cNvPr id="10" name="Picture 9">
            <a:extLst>
              <a:ext uri="{FF2B5EF4-FFF2-40B4-BE49-F238E27FC236}">
                <a16:creationId xmlns:a16="http://schemas.microsoft.com/office/drawing/2014/main" id="{DDE69447-336C-9280-D8F8-4EFD23B7C712}"/>
              </a:ext>
            </a:extLst>
          </p:cNvPr>
          <p:cNvPicPr>
            <a:picLocks noChangeAspect="1"/>
          </p:cNvPicPr>
          <p:nvPr/>
        </p:nvPicPr>
        <p:blipFill>
          <a:blip r:embed="rId4"/>
          <a:stretch>
            <a:fillRect/>
          </a:stretch>
        </p:blipFill>
        <p:spPr>
          <a:xfrm>
            <a:off x="2101196" y="4270342"/>
            <a:ext cx="6471696" cy="1383467"/>
          </a:xfrm>
          <a:prstGeom prst="rect">
            <a:avLst/>
          </a:prstGeom>
          <a:ln w="111125" cmpd="thickThin">
            <a:solidFill>
              <a:schemeClr val="accent4">
                <a:lumMod val="75000"/>
              </a:schemeClr>
            </a:solidFill>
          </a:ln>
        </p:spPr>
      </p:pic>
      <p:sp>
        <p:nvSpPr>
          <p:cNvPr id="13" name="TextBox 12">
            <a:extLst>
              <a:ext uri="{FF2B5EF4-FFF2-40B4-BE49-F238E27FC236}">
                <a16:creationId xmlns:a16="http://schemas.microsoft.com/office/drawing/2014/main" id="{595A44A0-1E3F-2231-E306-E0D43A0826C6}"/>
              </a:ext>
            </a:extLst>
          </p:cNvPr>
          <p:cNvSpPr txBox="1"/>
          <p:nvPr/>
        </p:nvSpPr>
        <p:spPr>
          <a:xfrm>
            <a:off x="5737164" y="1083075"/>
            <a:ext cx="2288107" cy="1383467"/>
          </a:xfrm>
          <a:prstGeom prst="rect">
            <a:avLst/>
          </a:prstGeom>
          <a:noFill/>
          <a:ln>
            <a:solidFill>
              <a:srgbClr val="0070C0"/>
            </a:solidFill>
          </a:ln>
        </p:spPr>
        <p:txBody>
          <a:bodyPr wrap="square" rtlCol="0">
            <a:normAutofit/>
          </a:bodyPr>
          <a:lstStyle/>
          <a:p>
            <a:r>
              <a:rPr lang="en-US" dirty="0"/>
              <a:t>21 European</a:t>
            </a:r>
          </a:p>
          <a:p>
            <a:r>
              <a:rPr lang="en-US" dirty="0"/>
              <a:t>2 American</a:t>
            </a:r>
          </a:p>
          <a:p>
            <a:r>
              <a:rPr lang="en-US" dirty="0"/>
              <a:t>1 Australian</a:t>
            </a:r>
          </a:p>
          <a:p>
            <a:r>
              <a:rPr lang="en-US" dirty="0"/>
              <a:t>1 Asian (Japan)</a:t>
            </a:r>
            <a:endParaRPr lang="en-BE" dirty="0"/>
          </a:p>
        </p:txBody>
      </p:sp>
      <p:cxnSp>
        <p:nvCxnSpPr>
          <p:cNvPr id="15" name="Straight Arrow Connector 14">
            <a:extLst>
              <a:ext uri="{FF2B5EF4-FFF2-40B4-BE49-F238E27FC236}">
                <a16:creationId xmlns:a16="http://schemas.microsoft.com/office/drawing/2014/main" id="{10CADEB9-1D4C-7C3C-92BB-C2D168739004}"/>
              </a:ext>
            </a:extLst>
          </p:cNvPr>
          <p:cNvCxnSpPr>
            <a:cxnSpLocks/>
          </p:cNvCxnSpPr>
          <p:nvPr/>
        </p:nvCxnSpPr>
        <p:spPr>
          <a:xfrm flipV="1">
            <a:off x="1366887" y="4270342"/>
            <a:ext cx="688156" cy="306023"/>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868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96F47-9509-A5B3-FF40-78C9B0200112}"/>
              </a:ext>
            </a:extLst>
          </p:cNvPr>
          <p:cNvSpPr>
            <a:spLocks noGrp="1"/>
          </p:cNvSpPr>
          <p:nvPr>
            <p:ph type="title"/>
          </p:nvPr>
        </p:nvSpPr>
        <p:spPr/>
        <p:txBody>
          <a:bodyPr/>
          <a:lstStyle/>
          <a:p>
            <a:r>
              <a:rPr lang="en-US" dirty="0"/>
              <a:t>The contributions by CEBEC to CEE documents</a:t>
            </a:r>
            <a:endParaRPr lang="en-BE" dirty="0"/>
          </a:p>
        </p:txBody>
      </p:sp>
      <p:sp>
        <p:nvSpPr>
          <p:cNvPr id="4" name="Slide Number Placeholder 3">
            <a:extLst>
              <a:ext uri="{FF2B5EF4-FFF2-40B4-BE49-F238E27FC236}">
                <a16:creationId xmlns:a16="http://schemas.microsoft.com/office/drawing/2014/main" id="{75CABB0B-3D91-409F-99C7-0A31AAF8A41C}"/>
              </a:ext>
            </a:extLst>
          </p:cNvPr>
          <p:cNvSpPr>
            <a:spLocks noGrp="1"/>
          </p:cNvSpPr>
          <p:nvPr>
            <p:ph type="sldNum" sz="quarter" idx="12"/>
          </p:nvPr>
        </p:nvSpPr>
        <p:spPr/>
        <p:txBody>
          <a:bodyPr/>
          <a:lstStyle/>
          <a:p>
            <a:fld id="{FCF61269-FEFB-4E9F-9C3E-B85E81E8E383}" type="slidenum">
              <a:rPr lang="en-US" smtClean="0"/>
              <a:pPr/>
              <a:t>7</a:t>
            </a:fld>
            <a:endParaRPr lang="en-US" dirty="0"/>
          </a:p>
        </p:txBody>
      </p:sp>
      <p:sp>
        <p:nvSpPr>
          <p:cNvPr id="5" name="Footer Placeholder 4">
            <a:extLst>
              <a:ext uri="{FF2B5EF4-FFF2-40B4-BE49-F238E27FC236}">
                <a16:creationId xmlns:a16="http://schemas.microsoft.com/office/drawing/2014/main" id="{E2683B8F-433A-BE12-B0C1-D894AF77D7D0}"/>
              </a:ext>
            </a:extLst>
          </p:cNvPr>
          <p:cNvSpPr>
            <a:spLocks noGrp="1"/>
          </p:cNvSpPr>
          <p:nvPr>
            <p:ph type="ftr" sz="quarter" idx="3"/>
          </p:nvPr>
        </p:nvSpPr>
        <p:spPr/>
        <p:txBody>
          <a:bodyPr/>
          <a:lstStyle/>
          <a:p>
            <a:r>
              <a:rPr lang="en-US"/>
              <a:t>ETICS presentation - SGS CEBEC 100 year event</a:t>
            </a:r>
            <a:endParaRPr lang="en-GB" dirty="0"/>
          </a:p>
        </p:txBody>
      </p:sp>
      <p:pic>
        <p:nvPicPr>
          <p:cNvPr id="7" name="Picture 6">
            <a:extLst>
              <a:ext uri="{FF2B5EF4-FFF2-40B4-BE49-F238E27FC236}">
                <a16:creationId xmlns:a16="http://schemas.microsoft.com/office/drawing/2014/main" id="{50B8EA21-5162-E60B-1F41-F50DF83E3493}"/>
              </a:ext>
            </a:extLst>
          </p:cNvPr>
          <p:cNvPicPr>
            <a:picLocks noChangeAspect="1"/>
          </p:cNvPicPr>
          <p:nvPr/>
        </p:nvPicPr>
        <p:blipFill>
          <a:blip r:embed="rId2"/>
          <a:stretch>
            <a:fillRect/>
          </a:stretch>
        </p:blipFill>
        <p:spPr>
          <a:xfrm>
            <a:off x="533500" y="1099850"/>
            <a:ext cx="4014782" cy="5572412"/>
          </a:xfrm>
          <a:prstGeom prst="rect">
            <a:avLst/>
          </a:prstGeom>
        </p:spPr>
      </p:pic>
      <p:pic>
        <p:nvPicPr>
          <p:cNvPr id="13" name="Picture 12">
            <a:extLst>
              <a:ext uri="{FF2B5EF4-FFF2-40B4-BE49-F238E27FC236}">
                <a16:creationId xmlns:a16="http://schemas.microsoft.com/office/drawing/2014/main" id="{F7B8A212-1400-9316-BD72-1516FBEB9077}"/>
              </a:ext>
            </a:extLst>
          </p:cNvPr>
          <p:cNvPicPr>
            <a:picLocks noChangeAspect="1"/>
          </p:cNvPicPr>
          <p:nvPr/>
        </p:nvPicPr>
        <p:blipFill>
          <a:blip r:embed="rId3"/>
          <a:stretch>
            <a:fillRect/>
          </a:stretch>
        </p:blipFill>
        <p:spPr>
          <a:xfrm>
            <a:off x="1085592" y="1050637"/>
            <a:ext cx="10020815" cy="5572411"/>
          </a:xfrm>
          <a:prstGeom prst="rect">
            <a:avLst/>
          </a:prstGeom>
        </p:spPr>
      </p:pic>
    </p:spTree>
    <p:extLst>
      <p:ext uri="{BB962C8B-B14F-4D97-AF65-F5344CB8AC3E}">
        <p14:creationId xmlns:p14="http://schemas.microsoft.com/office/powerpoint/2010/main" val="2319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7021B-3928-4284-83D9-9883C0D1B380}"/>
              </a:ext>
            </a:extLst>
          </p:cNvPr>
          <p:cNvSpPr>
            <a:spLocks noGrp="1"/>
          </p:cNvSpPr>
          <p:nvPr>
            <p:ph type="title"/>
          </p:nvPr>
        </p:nvSpPr>
        <p:spPr/>
        <p:txBody>
          <a:bodyPr/>
          <a:lstStyle/>
          <a:p>
            <a:r>
              <a:rPr lang="en-US" dirty="0"/>
              <a:t>The study explained to the new member from Japan</a:t>
            </a:r>
            <a:endParaRPr lang="en-BE" dirty="0"/>
          </a:p>
        </p:txBody>
      </p:sp>
      <p:sp>
        <p:nvSpPr>
          <p:cNvPr id="4" name="Slide Number Placeholder 3">
            <a:extLst>
              <a:ext uri="{FF2B5EF4-FFF2-40B4-BE49-F238E27FC236}">
                <a16:creationId xmlns:a16="http://schemas.microsoft.com/office/drawing/2014/main" id="{DA01212E-4F19-4011-95A6-AB825E95FDAF}"/>
              </a:ext>
            </a:extLst>
          </p:cNvPr>
          <p:cNvSpPr>
            <a:spLocks noGrp="1"/>
          </p:cNvSpPr>
          <p:nvPr>
            <p:ph type="sldNum" sz="quarter" idx="12"/>
          </p:nvPr>
        </p:nvSpPr>
        <p:spPr/>
        <p:txBody>
          <a:bodyPr/>
          <a:lstStyle/>
          <a:p>
            <a:fld id="{FCF61269-FEFB-4E9F-9C3E-B85E81E8E383}" type="slidenum">
              <a:rPr lang="en-US" smtClean="0"/>
              <a:pPr/>
              <a:t>8</a:t>
            </a:fld>
            <a:endParaRPr lang="en-US" dirty="0"/>
          </a:p>
        </p:txBody>
      </p:sp>
      <p:sp>
        <p:nvSpPr>
          <p:cNvPr id="5" name="Footer Placeholder 4">
            <a:extLst>
              <a:ext uri="{FF2B5EF4-FFF2-40B4-BE49-F238E27FC236}">
                <a16:creationId xmlns:a16="http://schemas.microsoft.com/office/drawing/2014/main" id="{E0D7831A-8696-32D9-686C-5D4CDE14E238}"/>
              </a:ext>
            </a:extLst>
          </p:cNvPr>
          <p:cNvSpPr>
            <a:spLocks noGrp="1"/>
          </p:cNvSpPr>
          <p:nvPr>
            <p:ph type="ftr" sz="quarter" idx="3"/>
          </p:nvPr>
        </p:nvSpPr>
        <p:spPr/>
        <p:txBody>
          <a:bodyPr/>
          <a:lstStyle/>
          <a:p>
            <a:r>
              <a:rPr lang="en-US" dirty="0"/>
              <a:t>ETICS presentation - SGS CEBEC 100 years event</a:t>
            </a:r>
            <a:endParaRPr lang="en-GB" dirty="0"/>
          </a:p>
        </p:txBody>
      </p:sp>
      <p:sp>
        <p:nvSpPr>
          <p:cNvPr id="6" name="TextBox 5">
            <a:extLst>
              <a:ext uri="{FF2B5EF4-FFF2-40B4-BE49-F238E27FC236}">
                <a16:creationId xmlns:a16="http://schemas.microsoft.com/office/drawing/2014/main" id="{0A494132-42B2-C3F7-2A7D-685082E99EEC}"/>
              </a:ext>
            </a:extLst>
          </p:cNvPr>
          <p:cNvSpPr txBox="1"/>
          <p:nvPr/>
        </p:nvSpPr>
        <p:spPr>
          <a:xfrm>
            <a:off x="838200" y="1372710"/>
            <a:ext cx="3698289" cy="1278038"/>
          </a:xfrm>
          <a:prstGeom prst="rect">
            <a:avLst/>
          </a:prstGeom>
          <a:noFill/>
          <a:ln>
            <a:solidFill>
              <a:schemeClr val="accent4">
                <a:lumMod val="75000"/>
              </a:schemeClr>
            </a:solidFill>
          </a:ln>
        </p:spPr>
        <p:txBody>
          <a:bodyPr wrap="square" rtlCol="0">
            <a:normAutofit/>
          </a:bodyPr>
          <a:lstStyle/>
          <a:p>
            <a:r>
              <a:rPr lang="en-US" dirty="0"/>
              <a:t>The basic principles necessary to understand the standards and safety concepts</a:t>
            </a:r>
            <a:endParaRPr lang="en-BE" dirty="0"/>
          </a:p>
        </p:txBody>
      </p:sp>
      <p:pic>
        <p:nvPicPr>
          <p:cNvPr id="8" name="Picture 7">
            <a:extLst>
              <a:ext uri="{FF2B5EF4-FFF2-40B4-BE49-F238E27FC236}">
                <a16:creationId xmlns:a16="http://schemas.microsoft.com/office/drawing/2014/main" id="{159B00A4-7B11-147C-3C8D-30BE77584B9A}"/>
              </a:ext>
            </a:extLst>
          </p:cNvPr>
          <p:cNvPicPr>
            <a:picLocks noChangeAspect="1"/>
          </p:cNvPicPr>
          <p:nvPr/>
        </p:nvPicPr>
        <p:blipFill>
          <a:blip r:embed="rId2"/>
          <a:stretch>
            <a:fillRect/>
          </a:stretch>
        </p:blipFill>
        <p:spPr>
          <a:xfrm>
            <a:off x="4852825" y="1372710"/>
            <a:ext cx="5970397" cy="3059147"/>
          </a:xfrm>
          <a:prstGeom prst="rect">
            <a:avLst/>
          </a:prstGeom>
        </p:spPr>
      </p:pic>
      <p:pic>
        <p:nvPicPr>
          <p:cNvPr id="12" name="Picture 11">
            <a:extLst>
              <a:ext uri="{FF2B5EF4-FFF2-40B4-BE49-F238E27FC236}">
                <a16:creationId xmlns:a16="http://schemas.microsoft.com/office/drawing/2014/main" id="{D407EEC1-7E10-13A1-86A4-CC09B2F1E834}"/>
              </a:ext>
            </a:extLst>
          </p:cNvPr>
          <p:cNvPicPr>
            <a:picLocks noChangeAspect="1"/>
          </p:cNvPicPr>
          <p:nvPr/>
        </p:nvPicPr>
        <p:blipFill>
          <a:blip r:embed="rId3"/>
          <a:stretch>
            <a:fillRect/>
          </a:stretch>
        </p:blipFill>
        <p:spPr>
          <a:xfrm>
            <a:off x="1866203" y="3523671"/>
            <a:ext cx="2613760" cy="2650747"/>
          </a:xfrm>
          <a:prstGeom prst="rect">
            <a:avLst/>
          </a:prstGeom>
        </p:spPr>
      </p:pic>
    </p:spTree>
    <p:extLst>
      <p:ext uri="{BB962C8B-B14F-4D97-AF65-F5344CB8AC3E}">
        <p14:creationId xmlns:p14="http://schemas.microsoft.com/office/powerpoint/2010/main" val="3516804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7021B-3928-4284-83D9-9883C0D1B380}"/>
              </a:ext>
            </a:extLst>
          </p:cNvPr>
          <p:cNvSpPr>
            <a:spLocks noGrp="1"/>
          </p:cNvSpPr>
          <p:nvPr>
            <p:ph type="title"/>
          </p:nvPr>
        </p:nvSpPr>
        <p:spPr/>
        <p:txBody>
          <a:bodyPr/>
          <a:lstStyle/>
          <a:p>
            <a:r>
              <a:rPr lang="en-US" dirty="0"/>
              <a:t>The study explained to the new member from Japan</a:t>
            </a:r>
            <a:endParaRPr lang="en-BE" dirty="0"/>
          </a:p>
        </p:txBody>
      </p:sp>
      <p:sp>
        <p:nvSpPr>
          <p:cNvPr id="4" name="Slide Number Placeholder 3">
            <a:extLst>
              <a:ext uri="{FF2B5EF4-FFF2-40B4-BE49-F238E27FC236}">
                <a16:creationId xmlns:a16="http://schemas.microsoft.com/office/drawing/2014/main" id="{DA01212E-4F19-4011-95A6-AB825E95FDAF}"/>
              </a:ext>
            </a:extLst>
          </p:cNvPr>
          <p:cNvSpPr>
            <a:spLocks noGrp="1"/>
          </p:cNvSpPr>
          <p:nvPr>
            <p:ph type="sldNum" sz="quarter" idx="12"/>
          </p:nvPr>
        </p:nvSpPr>
        <p:spPr/>
        <p:txBody>
          <a:bodyPr/>
          <a:lstStyle/>
          <a:p>
            <a:fld id="{FCF61269-FEFB-4E9F-9C3E-B85E81E8E383}" type="slidenum">
              <a:rPr lang="en-US" smtClean="0"/>
              <a:pPr/>
              <a:t>9</a:t>
            </a:fld>
            <a:endParaRPr lang="en-US" dirty="0"/>
          </a:p>
        </p:txBody>
      </p:sp>
      <p:sp>
        <p:nvSpPr>
          <p:cNvPr id="5" name="Footer Placeholder 4">
            <a:extLst>
              <a:ext uri="{FF2B5EF4-FFF2-40B4-BE49-F238E27FC236}">
                <a16:creationId xmlns:a16="http://schemas.microsoft.com/office/drawing/2014/main" id="{E0D7831A-8696-32D9-686C-5D4CDE14E238}"/>
              </a:ext>
            </a:extLst>
          </p:cNvPr>
          <p:cNvSpPr>
            <a:spLocks noGrp="1"/>
          </p:cNvSpPr>
          <p:nvPr>
            <p:ph type="ftr" sz="quarter" idx="3"/>
          </p:nvPr>
        </p:nvSpPr>
        <p:spPr/>
        <p:txBody>
          <a:bodyPr/>
          <a:lstStyle/>
          <a:p>
            <a:r>
              <a:rPr lang="en-US" dirty="0"/>
              <a:t>ETICS presentation - SGS CEBEC 100 years event</a:t>
            </a:r>
            <a:endParaRPr lang="en-GB" dirty="0"/>
          </a:p>
        </p:txBody>
      </p:sp>
      <p:sp>
        <p:nvSpPr>
          <p:cNvPr id="6" name="TextBox 5">
            <a:extLst>
              <a:ext uri="{FF2B5EF4-FFF2-40B4-BE49-F238E27FC236}">
                <a16:creationId xmlns:a16="http://schemas.microsoft.com/office/drawing/2014/main" id="{0A494132-42B2-C3F7-2A7D-685082E99EEC}"/>
              </a:ext>
            </a:extLst>
          </p:cNvPr>
          <p:cNvSpPr txBox="1"/>
          <p:nvPr/>
        </p:nvSpPr>
        <p:spPr>
          <a:xfrm>
            <a:off x="980653" y="1124135"/>
            <a:ext cx="4557391" cy="962117"/>
          </a:xfrm>
          <a:prstGeom prst="rect">
            <a:avLst/>
          </a:prstGeom>
          <a:noFill/>
          <a:ln>
            <a:solidFill>
              <a:schemeClr val="accent4">
                <a:lumMod val="75000"/>
              </a:schemeClr>
            </a:solidFill>
          </a:ln>
        </p:spPr>
        <p:txBody>
          <a:bodyPr wrap="square" rtlCol="0">
            <a:normAutofit/>
          </a:bodyPr>
          <a:lstStyle/>
          <a:p>
            <a:r>
              <a:rPr lang="en-US" dirty="0"/>
              <a:t>Special test equipment used in all standard, which define </a:t>
            </a:r>
            <a:r>
              <a:rPr lang="en-US" dirty="0" err="1"/>
              <a:t>standardised</a:t>
            </a:r>
            <a:r>
              <a:rPr lang="en-US" dirty="0"/>
              <a:t> test conditions</a:t>
            </a:r>
            <a:endParaRPr lang="en-BE" dirty="0"/>
          </a:p>
        </p:txBody>
      </p:sp>
      <p:pic>
        <p:nvPicPr>
          <p:cNvPr id="7" name="Picture 6">
            <a:extLst>
              <a:ext uri="{FF2B5EF4-FFF2-40B4-BE49-F238E27FC236}">
                <a16:creationId xmlns:a16="http://schemas.microsoft.com/office/drawing/2014/main" id="{D731EE8D-14F8-4F7A-1934-CFED5DDF99E8}"/>
              </a:ext>
            </a:extLst>
          </p:cNvPr>
          <p:cNvPicPr>
            <a:picLocks noChangeAspect="1"/>
          </p:cNvPicPr>
          <p:nvPr/>
        </p:nvPicPr>
        <p:blipFill>
          <a:blip r:embed="rId2"/>
          <a:stretch>
            <a:fillRect/>
          </a:stretch>
        </p:blipFill>
        <p:spPr>
          <a:xfrm>
            <a:off x="1112392" y="2468580"/>
            <a:ext cx="3219911" cy="3511856"/>
          </a:xfrm>
          <a:prstGeom prst="rect">
            <a:avLst/>
          </a:prstGeom>
        </p:spPr>
      </p:pic>
      <p:pic>
        <p:nvPicPr>
          <p:cNvPr id="10" name="Picture 9">
            <a:extLst>
              <a:ext uri="{FF2B5EF4-FFF2-40B4-BE49-F238E27FC236}">
                <a16:creationId xmlns:a16="http://schemas.microsoft.com/office/drawing/2014/main" id="{DB763830-20CA-2C45-5158-78C782F42166}"/>
              </a:ext>
            </a:extLst>
          </p:cNvPr>
          <p:cNvPicPr>
            <a:picLocks noChangeAspect="1"/>
          </p:cNvPicPr>
          <p:nvPr/>
        </p:nvPicPr>
        <p:blipFill>
          <a:blip r:embed="rId3"/>
          <a:stretch>
            <a:fillRect/>
          </a:stretch>
        </p:blipFill>
        <p:spPr>
          <a:xfrm>
            <a:off x="7448641" y="4100162"/>
            <a:ext cx="3755255" cy="2357419"/>
          </a:xfrm>
          <a:prstGeom prst="rect">
            <a:avLst/>
          </a:prstGeom>
        </p:spPr>
      </p:pic>
      <p:pic>
        <p:nvPicPr>
          <p:cNvPr id="13" name="Picture 12">
            <a:extLst>
              <a:ext uri="{FF2B5EF4-FFF2-40B4-BE49-F238E27FC236}">
                <a16:creationId xmlns:a16="http://schemas.microsoft.com/office/drawing/2014/main" id="{42BA6D7F-E143-5AD6-634C-423BA3EC2856}"/>
              </a:ext>
            </a:extLst>
          </p:cNvPr>
          <p:cNvPicPr>
            <a:picLocks noChangeAspect="1"/>
          </p:cNvPicPr>
          <p:nvPr/>
        </p:nvPicPr>
        <p:blipFill>
          <a:blip r:embed="rId4"/>
          <a:stretch>
            <a:fillRect/>
          </a:stretch>
        </p:blipFill>
        <p:spPr>
          <a:xfrm>
            <a:off x="6653956" y="1681025"/>
            <a:ext cx="4557391" cy="2357419"/>
          </a:xfrm>
          <a:prstGeom prst="rect">
            <a:avLst/>
          </a:prstGeom>
        </p:spPr>
      </p:pic>
      <p:sp>
        <p:nvSpPr>
          <p:cNvPr id="14" name="TextBox 13">
            <a:extLst>
              <a:ext uri="{FF2B5EF4-FFF2-40B4-BE49-F238E27FC236}">
                <a16:creationId xmlns:a16="http://schemas.microsoft.com/office/drawing/2014/main" id="{0876F442-EFEB-CE1D-23AA-4C050AE53992}"/>
              </a:ext>
            </a:extLst>
          </p:cNvPr>
          <p:cNvSpPr txBox="1"/>
          <p:nvPr/>
        </p:nvSpPr>
        <p:spPr>
          <a:xfrm>
            <a:off x="1169359" y="5942802"/>
            <a:ext cx="3698289" cy="365125"/>
          </a:xfrm>
          <a:prstGeom prst="rect">
            <a:avLst/>
          </a:prstGeom>
          <a:noFill/>
          <a:ln>
            <a:noFill/>
          </a:ln>
        </p:spPr>
        <p:txBody>
          <a:bodyPr wrap="square" rtlCol="0">
            <a:normAutofit lnSpcReduction="10000"/>
          </a:bodyPr>
          <a:lstStyle/>
          <a:p>
            <a:r>
              <a:rPr lang="en-US" dirty="0"/>
              <a:t>Water sprinkler - e.g. refrigerators</a:t>
            </a:r>
            <a:endParaRPr lang="en-BE" dirty="0"/>
          </a:p>
        </p:txBody>
      </p:sp>
      <p:sp>
        <p:nvSpPr>
          <p:cNvPr id="15" name="TextBox 14">
            <a:extLst>
              <a:ext uri="{FF2B5EF4-FFF2-40B4-BE49-F238E27FC236}">
                <a16:creationId xmlns:a16="http://schemas.microsoft.com/office/drawing/2014/main" id="{E5CD7212-57DE-2EFB-D743-BD07A43B2297}"/>
              </a:ext>
            </a:extLst>
          </p:cNvPr>
          <p:cNvSpPr txBox="1"/>
          <p:nvPr/>
        </p:nvSpPr>
        <p:spPr>
          <a:xfrm>
            <a:off x="5328304" y="4624384"/>
            <a:ext cx="1970433" cy="1105182"/>
          </a:xfrm>
          <a:prstGeom prst="rect">
            <a:avLst/>
          </a:prstGeom>
          <a:noFill/>
          <a:ln>
            <a:noFill/>
          </a:ln>
        </p:spPr>
        <p:txBody>
          <a:bodyPr wrap="square" rtlCol="0">
            <a:normAutofit/>
          </a:bodyPr>
          <a:lstStyle/>
          <a:p>
            <a:r>
              <a:rPr lang="en-US" dirty="0"/>
              <a:t>Hammer - strength of plastic coverings</a:t>
            </a:r>
            <a:endParaRPr lang="en-BE" dirty="0"/>
          </a:p>
        </p:txBody>
      </p:sp>
      <p:sp>
        <p:nvSpPr>
          <p:cNvPr id="17" name="TextBox 16">
            <a:extLst>
              <a:ext uri="{FF2B5EF4-FFF2-40B4-BE49-F238E27FC236}">
                <a16:creationId xmlns:a16="http://schemas.microsoft.com/office/drawing/2014/main" id="{C2F968B5-4050-4B11-222F-10EDA1FC6950}"/>
              </a:ext>
            </a:extLst>
          </p:cNvPr>
          <p:cNvSpPr txBox="1"/>
          <p:nvPr/>
        </p:nvSpPr>
        <p:spPr>
          <a:xfrm>
            <a:off x="6653956" y="1035196"/>
            <a:ext cx="4557391" cy="646331"/>
          </a:xfrm>
          <a:prstGeom prst="rect">
            <a:avLst/>
          </a:prstGeom>
          <a:noFill/>
        </p:spPr>
        <p:txBody>
          <a:bodyPr wrap="square">
            <a:spAutoFit/>
          </a:bodyPr>
          <a:lstStyle/>
          <a:p>
            <a:r>
              <a:rPr lang="en-US" dirty="0"/>
              <a:t>S</a:t>
            </a:r>
            <a:r>
              <a:rPr lang="en-BE" dirty="0"/>
              <a:t>tandard finger, if it fits through an opening, can it be touched, </a:t>
            </a:r>
            <a:r>
              <a:rPr lang="en-US" dirty="0"/>
              <a:t>are there </a:t>
            </a:r>
            <a:r>
              <a:rPr lang="en-BE" dirty="0"/>
              <a:t>any danger</a:t>
            </a:r>
            <a:r>
              <a:rPr lang="en-US" dirty="0"/>
              <a:t>s</a:t>
            </a:r>
            <a:r>
              <a:rPr lang="en-BE" dirty="0"/>
              <a:t>?</a:t>
            </a:r>
          </a:p>
        </p:txBody>
      </p:sp>
    </p:spTree>
    <p:extLst>
      <p:ext uri="{BB962C8B-B14F-4D97-AF65-F5344CB8AC3E}">
        <p14:creationId xmlns:p14="http://schemas.microsoft.com/office/powerpoint/2010/main" val="41148024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4818</TotalTime>
  <Words>1192</Words>
  <Application>Microsoft Office PowerPoint</Application>
  <PresentationFormat>Widescreen</PresentationFormat>
  <Paragraphs>110</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Berlin Sans FB</vt:lpstr>
      <vt:lpstr>Calibri</vt:lpstr>
      <vt:lpstr>Calibri Light</vt:lpstr>
      <vt:lpstr>Neo Sans W01</vt:lpstr>
      <vt:lpstr>Office Theme</vt:lpstr>
      <vt:lpstr>ETICS presentation on the  100 years anniversary celebration of  CEBEC </vt:lpstr>
      <vt:lpstr>27 Test houses created ETICS AISBL, to administer several certification schemes</vt:lpstr>
      <vt:lpstr>ETICS – European Testing Inspection and Certification System</vt:lpstr>
      <vt:lpstr>Historical overview of standardisation, testing and certification</vt:lpstr>
      <vt:lpstr>A selected moment from 1973 about an activity of the CEE</vt:lpstr>
      <vt:lpstr>CEE in 1973: already 25 member</vt:lpstr>
      <vt:lpstr>The contributions by CEBEC to CEE documents</vt:lpstr>
      <vt:lpstr>The study explained to the new member from Japan</vt:lpstr>
      <vt:lpstr>The study explained to the new member from Japan</vt:lpstr>
      <vt:lpstr>Comparison of the situation and challenges of the 1970s -80s and the 2020s -30s</vt:lpstr>
      <vt:lpstr>Current developments in the certification schemes of ETICS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Bence Thurnay</dc:creator>
  <cp:lastModifiedBy>Secretariat Lovag</cp:lastModifiedBy>
  <cp:revision>352</cp:revision>
  <cp:lastPrinted>2017-07-25T12:35:28Z</cp:lastPrinted>
  <dcterms:created xsi:type="dcterms:W3CDTF">2017-07-25T07:28:12Z</dcterms:created>
  <dcterms:modified xsi:type="dcterms:W3CDTF">2023-11-10T12:33:26Z</dcterms:modified>
</cp:coreProperties>
</file>